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1507" r:id="rId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6"/>
    <a:srgbClr val="A9D1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93" autoAdjust="0"/>
    <p:restoredTop sz="94660"/>
  </p:normalViewPr>
  <p:slideViewPr>
    <p:cSldViewPr snapToGrid="0">
      <p:cViewPr>
        <p:scale>
          <a:sx n="106" d="100"/>
          <a:sy n="106" d="100"/>
        </p:scale>
        <p:origin x="30"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3B22B0-5A31-4140-8705-0C6BB19C2FD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777BDEFE-FB39-4832-8C51-D0721610C5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1E0B61A-F6D0-468F-BA95-E7B8A45701E6}"/>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5" name="Нижний колонтитул 4">
            <a:extLst>
              <a:ext uri="{FF2B5EF4-FFF2-40B4-BE49-F238E27FC236}">
                <a16:creationId xmlns:a16="http://schemas.microsoft.com/office/drawing/2014/main" id="{0F0FD738-A48C-4BEA-97B2-AEAB5DFA89F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DD389E2-B493-4ED3-B5FC-DFC5630C3C49}"/>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1265615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2CAE4-6E83-4F2A-AB85-ACB201C27EB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F9AAA85-5095-4070-A9E3-2853343B396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9D7BBA-B907-41E5-8464-B2BD3FF30332}"/>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5" name="Нижний колонтитул 4">
            <a:extLst>
              <a:ext uri="{FF2B5EF4-FFF2-40B4-BE49-F238E27FC236}">
                <a16:creationId xmlns:a16="http://schemas.microsoft.com/office/drawing/2014/main" id="{6DF701DD-0236-44EE-BBBC-48B32466A67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9AAE6A6-3148-459B-BF44-F98579EFA0D5}"/>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4274104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ECF6EB7-1509-4560-A0C0-70BAF289C83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947C1F9-6BAC-4CC6-8FCF-CA1A1963886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F77C988-2256-4DF7-9E29-F04B085740B4}"/>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5" name="Нижний колонтитул 4">
            <a:extLst>
              <a:ext uri="{FF2B5EF4-FFF2-40B4-BE49-F238E27FC236}">
                <a16:creationId xmlns:a16="http://schemas.microsoft.com/office/drawing/2014/main" id="{D617160D-935C-459F-B7D7-05A1426471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C6FC75B-A391-4DF5-A6BD-FF88C2ABB16E}"/>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1124461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0B095A-2B39-4C43-8AEA-A2A13920CBE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68AFAB0-AEFE-426C-B71A-8845F951DA0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52EE629-9AF8-4579-BADD-41E6DF7EB035}"/>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5" name="Нижний колонтитул 4">
            <a:extLst>
              <a:ext uri="{FF2B5EF4-FFF2-40B4-BE49-F238E27FC236}">
                <a16:creationId xmlns:a16="http://schemas.microsoft.com/office/drawing/2014/main" id="{2D874174-485B-4C92-B268-37E47DAACFA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7B8607-9AC2-493E-A48E-A215ED62F80F}"/>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689794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B275C0-9C30-4E50-855E-00A61C4C35D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8868DE9-36E0-4A0C-A334-9DEA277FA1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FFBE3DB-3C7D-4E57-8B8D-100A1E31FAD9}"/>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5" name="Нижний колонтитул 4">
            <a:extLst>
              <a:ext uri="{FF2B5EF4-FFF2-40B4-BE49-F238E27FC236}">
                <a16:creationId xmlns:a16="http://schemas.microsoft.com/office/drawing/2014/main" id="{6B0C0CBA-D07D-4B31-905A-D0F2D23EE79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4F4327B-7E9D-4166-A785-74089FE63C83}"/>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2763669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FB69BE-9BAA-4C41-9B36-F74AC4EE734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9D511FC-00D2-45D0-BD27-9E63A58FE393}"/>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DABD745-C594-4F10-9D39-88D4ACBFE5A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1FB460B-32F7-4861-B728-08C98787C795}"/>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6" name="Нижний колонтитул 5">
            <a:extLst>
              <a:ext uri="{FF2B5EF4-FFF2-40B4-BE49-F238E27FC236}">
                <a16:creationId xmlns:a16="http://schemas.microsoft.com/office/drawing/2014/main" id="{4C1CF4E2-4E45-4E5B-9CAD-BC46226E00A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A65951C-1612-4FCB-804E-5C28FD6561B3}"/>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588613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989FF-DC2B-4F8C-B269-B1FB6D1E432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7AFA285-D09D-4AF2-913F-BBA28D453D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14269CD-EBA6-4A8C-8F5E-639D973EC44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72C0010-7909-4522-88DF-18062BA454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CD2B9C9-DD3B-401D-9189-54ADE5DD915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74B30CD9-A844-4732-80B8-95422D904331}"/>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8" name="Нижний колонтитул 7">
            <a:extLst>
              <a:ext uri="{FF2B5EF4-FFF2-40B4-BE49-F238E27FC236}">
                <a16:creationId xmlns:a16="http://schemas.microsoft.com/office/drawing/2014/main" id="{2B74D09C-AD87-410D-972C-9ACBFF416FC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3E2108C-679F-4B48-A764-CD3B25332745}"/>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2253769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EEBC28-55E6-4259-A864-E4DCF0A79E7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3AEBC0E2-D1C2-4EBD-BC31-1730449F9A7D}"/>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4" name="Нижний колонтитул 3">
            <a:extLst>
              <a:ext uri="{FF2B5EF4-FFF2-40B4-BE49-F238E27FC236}">
                <a16:creationId xmlns:a16="http://schemas.microsoft.com/office/drawing/2014/main" id="{3103E7BA-BC1D-4F62-ACD2-63300B956B9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DCF556B-30BC-409A-9B9D-C5B66C3AB189}"/>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427057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72D4A9B-BF0F-492C-8DC1-73FFABFD4823}"/>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3" name="Нижний колонтитул 2">
            <a:extLst>
              <a:ext uri="{FF2B5EF4-FFF2-40B4-BE49-F238E27FC236}">
                <a16:creationId xmlns:a16="http://schemas.microsoft.com/office/drawing/2014/main" id="{D851D80F-7CF5-4330-BC27-378EDF76515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3BA6FDEB-13C1-4E4E-8679-DFDF44A3962E}"/>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470141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982350-EDFB-42EC-819E-58CF47BB780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B671FE45-5C9D-477C-AA39-5C8B6B52A0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2B94803-EFA4-4F79-A429-64FA08227A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1D577E9-B197-462B-AA53-83305EE77A5A}"/>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6" name="Нижний колонтитул 5">
            <a:extLst>
              <a:ext uri="{FF2B5EF4-FFF2-40B4-BE49-F238E27FC236}">
                <a16:creationId xmlns:a16="http://schemas.microsoft.com/office/drawing/2014/main" id="{27974563-91F2-42F8-94F0-F28317BDA6C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8DE6361-07A3-4A17-83D2-8C56534F5BB8}"/>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2724866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585398-E865-4B58-B056-68E714F5F0D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62A4EBA-6541-49F7-B84F-26748F7CC3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315A3E83-5FCD-4336-9EC2-42B4EB519C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D190943-E316-45FB-A3A8-9A770374CB81}"/>
              </a:ext>
            </a:extLst>
          </p:cNvPr>
          <p:cNvSpPr>
            <a:spLocks noGrp="1"/>
          </p:cNvSpPr>
          <p:nvPr>
            <p:ph type="dt" sz="half" idx="10"/>
          </p:nvPr>
        </p:nvSpPr>
        <p:spPr/>
        <p:txBody>
          <a:bodyPr/>
          <a:lstStyle/>
          <a:p>
            <a:fld id="{1D0677B0-3D8E-4744-A9B6-52BF5EA5467F}" type="datetimeFigureOut">
              <a:rPr lang="ru-RU" smtClean="0"/>
              <a:t>13.08.2026</a:t>
            </a:fld>
            <a:endParaRPr lang="ru-RU"/>
          </a:p>
        </p:txBody>
      </p:sp>
      <p:sp>
        <p:nvSpPr>
          <p:cNvPr id="6" name="Нижний колонтитул 5">
            <a:extLst>
              <a:ext uri="{FF2B5EF4-FFF2-40B4-BE49-F238E27FC236}">
                <a16:creationId xmlns:a16="http://schemas.microsoft.com/office/drawing/2014/main" id="{F9FE7972-96BC-455F-94A1-D54755B6D5E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C26E983-5531-426C-B2FB-E93F7CA09748}"/>
              </a:ext>
            </a:extLst>
          </p:cNvPr>
          <p:cNvSpPr>
            <a:spLocks noGrp="1"/>
          </p:cNvSpPr>
          <p:nvPr>
            <p:ph type="sldNum" sz="quarter" idx="12"/>
          </p:nvPr>
        </p:nvSpPr>
        <p:spPr/>
        <p:txBody>
          <a:bodyPr/>
          <a:lstStyle/>
          <a:p>
            <a:fld id="{4A97139A-0929-4512-A12F-DAF826ADBF33}" type="slidenum">
              <a:rPr lang="ru-RU" smtClean="0"/>
              <a:t>‹#›</a:t>
            </a:fld>
            <a:endParaRPr lang="ru-RU"/>
          </a:p>
        </p:txBody>
      </p:sp>
    </p:spTree>
    <p:extLst>
      <p:ext uri="{BB962C8B-B14F-4D97-AF65-F5344CB8AC3E}">
        <p14:creationId xmlns:p14="http://schemas.microsoft.com/office/powerpoint/2010/main" val="562676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D457EC-69CB-45F7-B879-4F01798306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3614CD3-8DF9-4D3B-AA6B-C73D748D4A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C5CCC61-1722-4533-AF4B-2B72D816E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677B0-3D8E-4744-A9B6-52BF5EA5467F}" type="datetimeFigureOut">
              <a:rPr lang="ru-RU" smtClean="0"/>
              <a:t>13.08.2026</a:t>
            </a:fld>
            <a:endParaRPr lang="ru-RU"/>
          </a:p>
        </p:txBody>
      </p:sp>
      <p:sp>
        <p:nvSpPr>
          <p:cNvPr id="5" name="Нижний колонтитул 4">
            <a:extLst>
              <a:ext uri="{FF2B5EF4-FFF2-40B4-BE49-F238E27FC236}">
                <a16:creationId xmlns:a16="http://schemas.microsoft.com/office/drawing/2014/main" id="{F09DC930-DB2E-4982-A83A-9C96D75EAB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9DB324C-E930-4181-A159-E16F93A454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7139A-0929-4512-A12F-DAF826ADBF33}" type="slidenum">
              <a:rPr lang="ru-RU" smtClean="0"/>
              <a:t>‹#›</a:t>
            </a:fld>
            <a:endParaRPr lang="ru-RU"/>
          </a:p>
        </p:txBody>
      </p:sp>
    </p:spTree>
    <p:extLst>
      <p:ext uri="{BB962C8B-B14F-4D97-AF65-F5344CB8AC3E}">
        <p14:creationId xmlns:p14="http://schemas.microsoft.com/office/powerpoint/2010/main" val="279465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emf"/><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leasingstat.ru/lizing-dorozhno-stroitelnoj-tehniki-2/" TargetMode="External"/><Relationship Id="rId4" Type="http://schemas.openxmlformats.org/officeDocument/2006/relationships/hyperlink" Target="https://en.napinfo.r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41271B69-AA02-4C44-AB0D-F9DA999B9A06}"/>
              </a:ext>
            </a:extLst>
          </p:cNvPr>
          <p:cNvSpPr txBox="1">
            <a:spLocks/>
          </p:cNvSpPr>
          <p:nvPr/>
        </p:nvSpPr>
        <p:spPr>
          <a:xfrm>
            <a:off x="11635745" y="243513"/>
            <a:ext cx="391428" cy="195486"/>
          </a:xfrm>
          <a:prstGeom prst="rect">
            <a:avLst/>
          </a:prstGeom>
        </p:spPr>
        <p:txBody>
          <a:bodyPr vert="horz" lIns="91440" tIns="45720" rIns="91440" bIns="45720" rtlCol="0" anchor="ctr"/>
          <a:lstStyle>
            <a:defPPr>
              <a:defRPr lang="ru-R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2E1CF2F-19B6-4B01-91BB-CDBA096AD5BE}" type="slidenum">
              <a:rPr kumimoji="0" lang="en-US" sz="1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a:hlinkClick r:id="rId2"/>
            <a:extLst>
              <a:ext uri="{FF2B5EF4-FFF2-40B4-BE49-F238E27FC236}">
                <a16:creationId xmlns:a16="http://schemas.microsoft.com/office/drawing/2014/main" id="{ABD864A0-29EA-4A3A-A79F-EC9ACECEBB8D}"/>
              </a:ext>
            </a:extLst>
          </p:cNvPr>
          <p:cNvSpPr txBox="1"/>
          <p:nvPr/>
        </p:nvSpPr>
        <p:spPr>
          <a:xfrm>
            <a:off x="1390978" y="6362381"/>
            <a:ext cx="131486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9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맑은 고딕" panose="020B0503020000020004" pitchFamily="34" charset="-127"/>
                <a:cs typeface="Arial" panose="020B0604020202020204" pitchFamily="34" charset="0"/>
              </a:rPr>
              <a:t>www.napinfo.ru</a:t>
            </a:r>
            <a:endParaRPr kumimoji="0" lang="ko-KR" altLang="en-US" sz="9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cxnSp>
        <p:nvCxnSpPr>
          <p:cNvPr id="44" name="Прямая соединительная линия 43"/>
          <p:cNvCxnSpPr/>
          <p:nvPr/>
        </p:nvCxnSpPr>
        <p:spPr>
          <a:xfrm>
            <a:off x="1426671" y="574112"/>
            <a:ext cx="1053121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45" name="Рисунок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437" y="309612"/>
            <a:ext cx="998486" cy="583020"/>
          </a:xfrm>
          <a:prstGeom prst="rect">
            <a:avLst/>
          </a:prstGeom>
        </p:spPr>
      </p:pic>
      <p:sp>
        <p:nvSpPr>
          <p:cNvPr id="16" name="Заголовок 1">
            <a:extLst>
              <a:ext uri="{FF2B5EF4-FFF2-40B4-BE49-F238E27FC236}">
                <a16:creationId xmlns:a16="http://schemas.microsoft.com/office/drawing/2014/main" id="{E4EA20B9-CFE9-49A0-B95D-AE8B436CCDB7}"/>
              </a:ext>
            </a:extLst>
          </p:cNvPr>
          <p:cNvSpPr txBox="1">
            <a:spLocks/>
          </p:cNvSpPr>
          <p:nvPr/>
        </p:nvSpPr>
        <p:spPr>
          <a:xfrm>
            <a:off x="3154018" y="137340"/>
            <a:ext cx="8481728" cy="453905"/>
          </a:xfrm>
          <a:prstGeom prst="rect">
            <a:avLst/>
          </a:prstGeom>
        </p:spPr>
        <p:txBody>
          <a:bodyPr vert="horz" lIns="91440" tIns="45720" rIns="91440" bIns="45720" rtlCol="0" anchor="b">
            <a:noAutofit/>
          </a:bodyPr>
          <a:lstStyle>
            <a:defPPr>
              <a:defRPr lang="en-US"/>
            </a:defPPr>
            <a:lvl1pPr algn="r" defTabSz="914400">
              <a:lnSpc>
                <a:spcPct val="90000"/>
              </a:lnSpc>
              <a:spcBef>
                <a:spcPct val="0"/>
              </a:spcBef>
              <a:buNone/>
              <a:defRPr sz="2000">
                <a:solidFill>
                  <a:srgbClr val="333F50"/>
                </a:solidFill>
                <a:latin typeface="Montserrat" panose="00000500000000000000" pitchFamily="2" charset="-52"/>
                <a:ea typeface="+mj-ea"/>
                <a:cs typeface="+mj-cs"/>
              </a:defRPr>
            </a:lvl1pPr>
          </a:lstStyle>
          <a:p>
            <a:r>
              <a:rPr lang="en-US" sz="1600" dirty="0">
                <a:solidFill>
                  <a:srgbClr val="FF0000"/>
                </a:solidFill>
                <a:latin typeface="Arial" panose="020B0604020202020204" pitchFamily="34" charset="0"/>
                <a:cs typeface="Arial" panose="020B0604020202020204" pitchFamily="34" charset="0"/>
              </a:rPr>
              <a:t>In which segments has leasing of special purpose vehicles grown by more than a quarter?</a:t>
            </a:r>
            <a:endParaRPr lang="ru-RU" sz="1600" dirty="0">
              <a:solidFill>
                <a:srgbClr val="FF0000"/>
              </a:solidFill>
              <a:latin typeface="Arial" panose="020B0604020202020204" pitchFamily="34" charset="0"/>
              <a:cs typeface="Arial" panose="020B0604020202020204" pitchFamily="34" charset="0"/>
            </a:endParaRPr>
          </a:p>
        </p:txBody>
      </p:sp>
      <p:sp>
        <p:nvSpPr>
          <p:cNvPr id="9" name="TextBox 8"/>
          <p:cNvSpPr txBox="1"/>
          <p:nvPr/>
        </p:nvSpPr>
        <p:spPr>
          <a:xfrm>
            <a:off x="1451876" y="645288"/>
            <a:ext cx="10292714" cy="2492990"/>
          </a:xfrm>
          <a:prstGeom prst="rect">
            <a:avLst/>
          </a:prstGeom>
          <a:noFill/>
        </p:spPr>
        <p:txBody>
          <a:bodyPr wrap="square" rtlCol="0">
            <a:spAutoFit/>
          </a:bodyPr>
          <a:lstStyle/>
          <a:p>
            <a:pPr algn="just"/>
            <a:r>
              <a:rPr lang="en-US" sz="1200" dirty="0"/>
              <a:t>According to the marketing agency</a:t>
            </a:r>
            <a:r>
              <a:rPr lang="ru-RU" sz="1200" dirty="0"/>
              <a:t> </a:t>
            </a:r>
            <a:r>
              <a:rPr lang="en-US" sz="1200" u="sng" dirty="0" err="1">
                <a:hlinkClick r:id="rId4"/>
              </a:rPr>
              <a:t>NAPI</a:t>
            </a:r>
            <a:r>
              <a:rPr lang="en-US" sz="1200" dirty="0"/>
              <a:t>, special purpose vehicle leasing showed strong growth in January-June 2026. A total of 19.4 thousand special purpose vehicles were leased, which was a 30.5% rise on the previous year.</a:t>
            </a:r>
          </a:p>
          <a:p>
            <a:pPr algn="just"/>
            <a:endParaRPr lang="en-US" sz="1200" dirty="0"/>
          </a:p>
          <a:p>
            <a:pPr algn="just"/>
            <a:r>
              <a:rPr lang="en-US" sz="1200" dirty="0"/>
              <a:t>Several major segments showed positive growth:</a:t>
            </a:r>
            <a:endParaRPr lang="ru-RU" sz="1200" dirty="0"/>
          </a:p>
          <a:p>
            <a:pPr marL="355600" indent="-266700" algn="just">
              <a:buFont typeface="Arial" panose="020B0604020202020204" pitchFamily="34" charset="0"/>
              <a:buChar char="•"/>
            </a:pPr>
            <a:r>
              <a:rPr lang="en-US" sz="1200" dirty="0"/>
              <a:t>Warehouse vehicles </a:t>
            </a:r>
            <a:r>
              <a:rPr lang="ru-RU" sz="1200" dirty="0"/>
              <a:t>(+176</a:t>
            </a:r>
            <a:r>
              <a:rPr lang="en-US" sz="1200" dirty="0"/>
              <a:t>.</a:t>
            </a:r>
            <a:r>
              <a:rPr lang="ru-RU" sz="1200" dirty="0"/>
              <a:t>3%)</a:t>
            </a:r>
          </a:p>
          <a:p>
            <a:pPr marL="355600" indent="-266700" algn="just">
              <a:buFont typeface="Arial" panose="020B0604020202020204" pitchFamily="34" charset="0"/>
              <a:buChar char="•"/>
            </a:pPr>
            <a:r>
              <a:rPr lang="en-US" sz="1200" dirty="0"/>
              <a:t>Agricultural</a:t>
            </a:r>
            <a:r>
              <a:rPr lang="ru-RU" sz="1200" dirty="0"/>
              <a:t> </a:t>
            </a:r>
            <a:r>
              <a:rPr lang="en-US" sz="1200" dirty="0"/>
              <a:t>vehicles</a:t>
            </a:r>
            <a:r>
              <a:rPr lang="ru-RU" sz="1200" dirty="0"/>
              <a:t> (+38</a:t>
            </a:r>
            <a:r>
              <a:rPr lang="en-US" sz="1200" dirty="0"/>
              <a:t>.</a:t>
            </a:r>
            <a:r>
              <a:rPr lang="ru-RU" sz="1200" dirty="0"/>
              <a:t>3%)</a:t>
            </a:r>
          </a:p>
          <a:p>
            <a:pPr marL="355600" indent="-266700" algn="just">
              <a:buFont typeface="Arial" panose="020B0604020202020204" pitchFamily="34" charset="0"/>
              <a:buChar char="•"/>
            </a:pPr>
            <a:r>
              <a:rPr lang="en-US" sz="1200" dirty="0"/>
              <a:t>Road construction</a:t>
            </a:r>
            <a:r>
              <a:rPr lang="ru-RU" sz="1200" dirty="0"/>
              <a:t> </a:t>
            </a:r>
            <a:r>
              <a:rPr lang="en-US" sz="1200" dirty="0"/>
              <a:t>vehicles</a:t>
            </a:r>
            <a:r>
              <a:rPr lang="ru-RU" sz="1200" dirty="0"/>
              <a:t> (+24</a:t>
            </a:r>
            <a:r>
              <a:rPr lang="en-US" sz="1200" dirty="0"/>
              <a:t>.</a:t>
            </a:r>
            <a:r>
              <a:rPr lang="ru-RU" sz="1200" dirty="0"/>
              <a:t>8%)</a:t>
            </a:r>
          </a:p>
          <a:p>
            <a:pPr algn="just"/>
            <a:endParaRPr lang="ru-RU" sz="1200" dirty="0"/>
          </a:p>
          <a:p>
            <a:pPr algn="just"/>
            <a:r>
              <a:rPr lang="en-US" sz="1200" dirty="0"/>
              <a:t>The list of special purpose vehicle segments showing decrease in </a:t>
            </a:r>
            <a:r>
              <a:rPr lang="en-US" sz="1200" dirty="0">
                <a:hlinkClick r:id="rId5"/>
              </a:rPr>
              <a:t>leasing volumes</a:t>
            </a:r>
            <a:r>
              <a:rPr lang="ru-RU" sz="1200" dirty="0"/>
              <a:t> </a:t>
            </a:r>
            <a:r>
              <a:rPr lang="en-US" sz="1200" dirty="0"/>
              <a:t>includes lifting vehicles (-14.3%).</a:t>
            </a:r>
            <a:endParaRPr lang="ru-RU" sz="1200" dirty="0"/>
          </a:p>
          <a:p>
            <a:pPr algn="just"/>
            <a:endParaRPr lang="ru-RU" sz="1200" dirty="0"/>
          </a:p>
          <a:p>
            <a:pPr algn="just"/>
            <a:r>
              <a:rPr lang="en-US" sz="1200" dirty="0"/>
              <a:t>Tatyana </a:t>
            </a:r>
            <a:r>
              <a:rPr lang="en-US" sz="1200" dirty="0" err="1"/>
              <a:t>Arabadzhi</a:t>
            </a:r>
            <a:r>
              <a:rPr lang="en-US" sz="1200" dirty="0"/>
              <a:t>, </a:t>
            </a:r>
            <a:r>
              <a:rPr lang="en-US" sz="1200" dirty="0" err="1"/>
              <a:t>NAPI</a:t>
            </a:r>
            <a:r>
              <a:rPr lang="en-US" sz="1200" dirty="0"/>
              <a:t> Director, will discuss development trends in various leasing market segments in more detail during her presentation at the "Dynamics and Directions of Changes in the Leasing Industry“ session, which will be held at the All-Russian Conference "Market of Experts, Brokers, and Leasing Agents" in Saint Petersburg on August 20. </a:t>
            </a:r>
          </a:p>
        </p:txBody>
      </p:sp>
      <p:sp>
        <p:nvSpPr>
          <p:cNvPr id="25" name="Прямоугольник 24"/>
          <p:cNvSpPr/>
          <p:nvPr/>
        </p:nvSpPr>
        <p:spPr>
          <a:xfrm>
            <a:off x="-1465753" y="1114330"/>
            <a:ext cx="1196161" cy="491288"/>
          </a:xfrm>
          <a:prstGeom prst="rect">
            <a:avLst/>
          </a:prstGeom>
        </p:spPr>
        <p:txBody>
          <a:bodyPr wrap="none">
            <a:spAutoFit/>
          </a:bodyPr>
          <a:lstStyle/>
          <a:p>
            <a:pPr>
              <a:lnSpc>
                <a:spcPct val="107000"/>
              </a:lnSpc>
              <a:spcAft>
                <a:spcPts val="800"/>
              </a:spcAft>
            </a:pPr>
            <a:r>
              <a:rPr lang="ru-RU" sz="900" dirty="0"/>
              <a:t>#</a:t>
            </a:r>
            <a:r>
              <a:rPr lang="ru-RU" sz="900" dirty="0" err="1"/>
              <a:t>НАПИ_спецтехника</a:t>
            </a:r>
            <a:endParaRPr lang="ru-RU" sz="900" dirty="0"/>
          </a:p>
          <a:p>
            <a:pPr>
              <a:lnSpc>
                <a:spcPct val="107000"/>
              </a:lnSpc>
              <a:spcAft>
                <a:spcPts val="800"/>
              </a:spcAft>
            </a:pPr>
            <a:r>
              <a:rPr lang="ru-RU" sz="900" dirty="0"/>
              <a:t>#</a:t>
            </a:r>
            <a:r>
              <a:rPr lang="ru-RU" sz="900" dirty="0" err="1"/>
              <a:t>НАПИ_лизинг</a:t>
            </a:r>
            <a:endParaRPr lang="ru-RU" sz="900" dirty="0"/>
          </a:p>
        </p:txBody>
      </p:sp>
      <p:sp>
        <p:nvSpPr>
          <p:cNvPr id="28" name="Заголовок 1">
            <a:extLst>
              <a:ext uri="{FF2B5EF4-FFF2-40B4-BE49-F238E27FC236}">
                <a16:creationId xmlns:a16="http://schemas.microsoft.com/office/drawing/2014/main" id="{E4EA20B9-CFE9-49A0-B95D-AE8B436CCDB7}"/>
              </a:ext>
            </a:extLst>
          </p:cNvPr>
          <p:cNvSpPr txBox="1">
            <a:spLocks/>
          </p:cNvSpPr>
          <p:nvPr/>
        </p:nvSpPr>
        <p:spPr>
          <a:xfrm>
            <a:off x="3188658" y="-57986"/>
            <a:ext cx="8803873" cy="383441"/>
          </a:xfrm>
          <a:prstGeom prst="rect">
            <a:avLst/>
          </a:prstGeom>
        </p:spPr>
        <p:txBody>
          <a:bodyPr vert="horz" lIns="91440" tIns="45720" rIns="91440" bIns="45720" rtlCol="0" anchor="b">
            <a:noAutofit/>
          </a:bodyPr>
          <a:lstStyle>
            <a:defPPr>
              <a:defRPr lang="en-US"/>
            </a:defPPr>
            <a:lvl1pPr algn="r" defTabSz="914400">
              <a:lnSpc>
                <a:spcPct val="90000"/>
              </a:lnSpc>
              <a:spcBef>
                <a:spcPct val="0"/>
              </a:spcBef>
              <a:buNone/>
              <a:defRPr sz="2000">
                <a:solidFill>
                  <a:srgbClr val="333F50"/>
                </a:solidFill>
                <a:latin typeface="Montserrat" panose="00000500000000000000" pitchFamily="2" charset="-52"/>
                <a:ea typeface="+mj-ea"/>
                <a:cs typeface="+mj-cs"/>
              </a:defRPr>
            </a:lvl1pPr>
          </a:lstStyle>
          <a:p>
            <a:endParaRPr lang="ru-RU" sz="1600" b="1" dirty="0">
              <a:solidFill>
                <a:srgbClr val="FF0000"/>
              </a:solidFill>
              <a:latin typeface="+mj-lt"/>
            </a:endParaRPr>
          </a:p>
        </p:txBody>
      </p:sp>
      <p:pic>
        <p:nvPicPr>
          <p:cNvPr id="3" name="Рисунок 2">
            <a:extLst>
              <a:ext uri="{FF2B5EF4-FFF2-40B4-BE49-F238E27FC236}">
                <a16:creationId xmlns:a16="http://schemas.microsoft.com/office/drawing/2014/main" id="{5AE1BF71-D087-4A55-83B7-4B011E4724A6}"/>
              </a:ext>
            </a:extLst>
          </p:cNvPr>
          <p:cNvPicPr>
            <a:picLocks noChangeAspect="1"/>
          </p:cNvPicPr>
          <p:nvPr/>
        </p:nvPicPr>
        <p:blipFill>
          <a:blip r:embed="rId6"/>
          <a:stretch>
            <a:fillRect/>
          </a:stretch>
        </p:blipFill>
        <p:spPr>
          <a:xfrm>
            <a:off x="1421831" y="6336054"/>
            <a:ext cx="10540898" cy="6097"/>
          </a:xfrm>
          <a:prstGeom prst="rect">
            <a:avLst/>
          </a:prstGeom>
        </p:spPr>
      </p:pic>
      <p:pic>
        <p:nvPicPr>
          <p:cNvPr id="4" name="Рисунок 3">
            <a:extLst>
              <a:ext uri="{FF2B5EF4-FFF2-40B4-BE49-F238E27FC236}">
                <a16:creationId xmlns:a16="http://schemas.microsoft.com/office/drawing/2014/main" id="{BB43E4AE-3BA5-4C92-8CF8-854A2BEB29A3}"/>
              </a:ext>
            </a:extLst>
          </p:cNvPr>
          <p:cNvPicPr>
            <a:picLocks noChangeAspect="1"/>
          </p:cNvPicPr>
          <p:nvPr/>
        </p:nvPicPr>
        <p:blipFill>
          <a:blip r:embed="rId7"/>
          <a:stretch>
            <a:fillRect/>
          </a:stretch>
        </p:blipFill>
        <p:spPr>
          <a:xfrm>
            <a:off x="2430284" y="3280737"/>
            <a:ext cx="9401175" cy="3333750"/>
          </a:xfrm>
          <a:prstGeom prst="rect">
            <a:avLst/>
          </a:prstGeom>
        </p:spPr>
      </p:pic>
    </p:spTree>
    <p:extLst>
      <p:ext uri="{BB962C8B-B14F-4D97-AF65-F5344CB8AC3E}">
        <p14:creationId xmlns:p14="http://schemas.microsoft.com/office/powerpoint/2010/main" val="261233608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179</Words>
  <Application>Microsoft Office PowerPoint</Application>
  <PresentationFormat>Широкоэкранный</PresentationFormat>
  <Paragraphs>15</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Calibri</vt:lpstr>
      <vt:lpstr>Calibri Light</vt:lpstr>
      <vt:lpstr>Тема Office</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Арабаджи Татьяна В</dc:creator>
  <cp:lastModifiedBy>Болушева Ольга Александровна</cp:lastModifiedBy>
  <cp:revision>41</cp:revision>
  <dcterms:created xsi:type="dcterms:W3CDTF">2026-08-12T06:07:32Z</dcterms:created>
  <dcterms:modified xsi:type="dcterms:W3CDTF">2026-08-13T08:03:41Z</dcterms:modified>
</cp:coreProperties>
</file>