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68BC"/>
    <a:srgbClr val="649B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52" autoAdjust="0"/>
    <p:restoredTop sz="94660"/>
  </p:normalViewPr>
  <p:slideViewPr>
    <p:cSldViewPr snapToGrid="0">
      <p:cViewPr>
        <p:scale>
          <a:sx n="100" d="100"/>
          <a:sy n="100" d="100"/>
        </p:scale>
        <p:origin x="2196"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69003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880294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925332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06344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3D5989-14C6-404C-8A65-40B5B34DAE63}"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49216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E3D5989-14C6-404C-8A65-40B5B34DAE63}"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570667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E3D5989-14C6-404C-8A65-40B5B34DAE63}"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590155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E3D5989-14C6-404C-8A65-40B5B34DAE63}" type="datetimeFigureOut">
              <a:rPr lang="en-US" smtClean="0"/>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763429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D5989-14C6-404C-8A65-40B5B34DAE63}" type="datetimeFigureOut">
              <a:rPr lang="en-US" smtClean="0"/>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191823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319997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41163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3D5989-14C6-404C-8A65-40B5B34DAE63}" type="datetimeFigureOut">
              <a:rPr lang="en-US" smtClean="0"/>
              <a:t>1/27/2026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DA2F48-50C3-457A-8AE0-18D3E6A1B6D3}" type="slidenum">
              <a:rPr lang="en-US" smtClean="0"/>
              <a:t>‹#›</a:t>
            </a:fld>
            <a:endParaRPr lang="en-US"/>
          </a:p>
        </p:txBody>
      </p:sp>
    </p:spTree>
    <p:extLst>
      <p:ext uri="{BB962C8B-B14F-4D97-AF65-F5344CB8AC3E}">
        <p14:creationId xmlns:p14="http://schemas.microsoft.com/office/powerpoint/2010/main" val="40536965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napinfo.ru/" TargetMode="External"/><Relationship Id="rId2" Type="http://schemas.openxmlformats.org/officeDocument/2006/relationships/image" Target="../media/image2.emf"/><Relationship Id="rId1" Type="http://schemas.openxmlformats.org/officeDocument/2006/relationships/slideLayout" Target="../slideLayouts/slideLayout1.xml"/><Relationship Id="rId4" Type="http://schemas.openxmlformats.org/officeDocument/2006/relationships/hyperlink" Target="https://en.napinfo.ru/services/vehicle-prices/used-light-commercial-vehicle-pric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357C0723-08DB-43F4-93AC-61354926562C}"/>
              </a:ext>
            </a:extLst>
          </p:cNvPr>
          <p:cNvPicPr>
            <a:picLocks noChangeAspect="1"/>
          </p:cNvPicPr>
          <p:nvPr/>
        </p:nvPicPr>
        <p:blipFill>
          <a:blip r:embed="rId2"/>
          <a:stretch>
            <a:fillRect/>
          </a:stretch>
        </p:blipFill>
        <p:spPr>
          <a:xfrm>
            <a:off x="1393723" y="2386012"/>
            <a:ext cx="7553325" cy="4048125"/>
          </a:xfrm>
          <a:prstGeom prst="rect">
            <a:avLst/>
          </a:prstGeom>
        </p:spPr>
      </p:pic>
      <p:sp>
        <p:nvSpPr>
          <p:cNvPr id="5" name="TextBox 4">
            <a:extLst>
              <a:ext uri="{FF2B5EF4-FFF2-40B4-BE49-F238E27FC236}">
                <a16:creationId xmlns:a16="http://schemas.microsoft.com/office/drawing/2014/main" id="{E0504945-DB70-4872-A177-0B1F8651383A}"/>
              </a:ext>
            </a:extLst>
          </p:cNvPr>
          <p:cNvSpPr txBox="1"/>
          <p:nvPr/>
        </p:nvSpPr>
        <p:spPr>
          <a:xfrm>
            <a:off x="727107" y="5701332"/>
            <a:ext cx="3673751" cy="646331"/>
          </a:xfrm>
          <a:prstGeom prst="rect">
            <a:avLst/>
          </a:prstGeom>
          <a:noFill/>
        </p:spPr>
        <p:txBody>
          <a:bodyPr wrap="square" rtlCol="0">
            <a:spAutoFit/>
          </a:bodyPr>
          <a:lstStyle/>
          <a:p>
            <a:r>
              <a:rPr lang="ru-RU" sz="900" i="1" dirty="0">
                <a:latin typeface="+mj-lt"/>
              </a:rPr>
              <a:t>* </a:t>
            </a:r>
            <a:r>
              <a:rPr lang="en-US" sz="900" i="1" dirty="0">
                <a:latin typeface="+mj-lt"/>
              </a:rPr>
              <a:t>prices from ads posted on Internet aggregators</a:t>
            </a:r>
            <a:endParaRPr lang="ru-RU" sz="900" i="1" dirty="0">
              <a:latin typeface="+mj-lt"/>
            </a:endParaRPr>
          </a:p>
          <a:p>
            <a:r>
              <a:rPr lang="ru-RU" sz="900" i="1" dirty="0">
                <a:latin typeface="+mj-lt"/>
              </a:rPr>
              <a:t>**</a:t>
            </a:r>
            <a:r>
              <a:rPr lang="en-US" sz="900" i="1" dirty="0">
                <a:latin typeface="+mj-lt"/>
              </a:rPr>
              <a:t> aged under 20 years</a:t>
            </a:r>
            <a:br>
              <a:rPr lang="ru-RU" sz="900" i="1" dirty="0">
                <a:latin typeface="+mj-lt"/>
              </a:rPr>
            </a:br>
            <a:r>
              <a:rPr lang="ru-RU" sz="900" i="1" dirty="0">
                <a:latin typeface="+mj-lt"/>
              </a:rPr>
              <a:t>*** </a:t>
            </a:r>
            <a:r>
              <a:rPr lang="en-US" sz="900" i="1" dirty="0">
                <a:latin typeface="+mj-lt"/>
              </a:rPr>
              <a:t>vehicles with </a:t>
            </a:r>
            <a:r>
              <a:rPr lang="en-US" sz="900" i="1" dirty="0" err="1">
                <a:latin typeface="+mj-lt"/>
              </a:rPr>
              <a:t>GVW</a:t>
            </a:r>
            <a:r>
              <a:rPr lang="en-US" sz="900" i="1" dirty="0">
                <a:latin typeface="+mj-lt"/>
              </a:rPr>
              <a:t> of up to 6 tons inclusive, including pickups</a:t>
            </a:r>
          </a:p>
          <a:p>
            <a:endParaRPr lang="ru-RU" sz="900" i="1" dirty="0">
              <a:latin typeface="+mj-lt"/>
            </a:endParaRPr>
          </a:p>
        </p:txBody>
      </p:sp>
      <p:sp>
        <p:nvSpPr>
          <p:cNvPr id="6" name="TextBox 5">
            <a:extLst>
              <a:ext uri="{FF2B5EF4-FFF2-40B4-BE49-F238E27FC236}">
                <a16:creationId xmlns:a16="http://schemas.microsoft.com/office/drawing/2014/main" id="{D74BF4A5-4E25-40E7-AE1B-F099B9F3018D}"/>
              </a:ext>
            </a:extLst>
          </p:cNvPr>
          <p:cNvSpPr txBox="1"/>
          <p:nvPr/>
        </p:nvSpPr>
        <p:spPr>
          <a:xfrm>
            <a:off x="1393723" y="639760"/>
            <a:ext cx="7550638" cy="1615827"/>
          </a:xfrm>
          <a:prstGeom prst="rect">
            <a:avLst/>
          </a:prstGeom>
          <a:noFill/>
        </p:spPr>
        <p:txBody>
          <a:bodyPr wrap="square" rtlCol="0">
            <a:spAutoFit/>
          </a:bodyPr>
          <a:lstStyle/>
          <a:p>
            <a:pPr algn="just">
              <a:lnSpc>
                <a:spcPct val="150000"/>
              </a:lnSpc>
            </a:pPr>
            <a:r>
              <a:rPr lang="en-US" sz="1100" dirty="0">
                <a:latin typeface="+mj-lt"/>
              </a:rPr>
              <a:t>The marketing agency </a:t>
            </a:r>
            <a:r>
              <a:rPr lang="en-US" sz="1100" dirty="0" err="1">
                <a:latin typeface="+mj-lt"/>
                <a:hlinkClick r:id="rId3"/>
              </a:rPr>
              <a:t>NAPI</a:t>
            </a:r>
            <a:r>
              <a:rPr lang="ru-RU" sz="1100" dirty="0">
                <a:latin typeface="+mj-lt"/>
              </a:rPr>
              <a:t> </a:t>
            </a:r>
            <a:r>
              <a:rPr lang="en-US" sz="1100" dirty="0">
                <a:latin typeface="+mj-lt"/>
              </a:rPr>
              <a:t>analyzed the dynamics of average prices* and prices* from leasing companies for used** light commercial vehicles*** for January-December 2025.</a:t>
            </a:r>
          </a:p>
          <a:p>
            <a:pPr algn="just">
              <a:lnSpc>
                <a:spcPct val="150000"/>
              </a:lnSpc>
            </a:pPr>
            <a:r>
              <a:rPr lang="en-US" sz="1100" dirty="0">
                <a:latin typeface="+mj-lt"/>
              </a:rPr>
              <a:t>Over the year, average </a:t>
            </a:r>
            <a:r>
              <a:rPr lang="en-US" sz="1100" dirty="0">
                <a:latin typeface="+mj-lt"/>
                <a:hlinkClick r:id="rId4"/>
              </a:rPr>
              <a:t>prices for used LCV</a:t>
            </a:r>
            <a:r>
              <a:rPr lang="en-US" sz="1100" dirty="0">
                <a:latin typeface="+mj-lt"/>
              </a:rPr>
              <a:t> varied from 1.78 million rubles to 2.2 million rubles. Meanwhile, leasing prices varied from 2 million rubles to 2.2 million rubles. It should be noted that average prices and leasing prices for used LCV remained virtually constant until April, but prices from leasing companies began to increase in May. </a:t>
            </a:r>
          </a:p>
          <a:p>
            <a:pPr algn="just">
              <a:lnSpc>
                <a:spcPct val="150000"/>
              </a:lnSpc>
            </a:pPr>
            <a:r>
              <a:rPr lang="en-US" sz="1100" dirty="0">
                <a:latin typeface="+mj-lt"/>
              </a:rPr>
              <a:t>In December 2025, average prices for used LCV decreased by 17% on January of the same year, while leasing prices fell by 8.1%. </a:t>
            </a:r>
          </a:p>
        </p:txBody>
      </p:sp>
      <p:sp>
        <p:nvSpPr>
          <p:cNvPr id="7" name="TextBox 6">
            <a:extLst>
              <a:ext uri="{FF2B5EF4-FFF2-40B4-BE49-F238E27FC236}">
                <a16:creationId xmlns:a16="http://schemas.microsoft.com/office/drawing/2014/main" id="{D74BF4A5-4E25-40E7-AE1B-F099B9F3018D}"/>
              </a:ext>
            </a:extLst>
          </p:cNvPr>
          <p:cNvSpPr txBox="1"/>
          <p:nvPr/>
        </p:nvSpPr>
        <p:spPr>
          <a:xfrm>
            <a:off x="1526875" y="189781"/>
            <a:ext cx="7417486" cy="421847"/>
          </a:xfrm>
          <a:prstGeom prst="rect">
            <a:avLst/>
          </a:prstGeom>
          <a:noFill/>
        </p:spPr>
        <p:txBody>
          <a:bodyPr wrap="square" rtlCol="0">
            <a:spAutoFit/>
          </a:bodyPr>
          <a:lstStyle/>
          <a:p>
            <a:pPr algn="r">
              <a:lnSpc>
                <a:spcPct val="150000"/>
              </a:lnSpc>
            </a:pPr>
            <a:r>
              <a:rPr lang="en-US" sz="1600" dirty="0">
                <a:solidFill>
                  <a:srgbClr val="FF0000"/>
                </a:solidFill>
                <a:latin typeface="Arial" panose="020B0604020202020204" pitchFamily="34" charset="0"/>
                <a:cs typeface="Arial" panose="020B0604020202020204" pitchFamily="34" charset="0"/>
              </a:rPr>
              <a:t>How much more expensive are used LCV</a:t>
            </a:r>
            <a:r>
              <a:rPr lang="ru-RU" sz="1600" dirty="0">
                <a:solidFill>
                  <a:srgbClr val="FF0000"/>
                </a:solidFill>
                <a:latin typeface="Arial" panose="020B0604020202020204" pitchFamily="34" charset="0"/>
                <a:cs typeface="Arial" panose="020B0604020202020204" pitchFamily="34" charset="0"/>
              </a:rPr>
              <a:t> </a:t>
            </a:r>
            <a:r>
              <a:rPr lang="en-US" sz="1600" dirty="0">
                <a:solidFill>
                  <a:srgbClr val="FF0000"/>
                </a:solidFill>
                <a:latin typeface="Arial" panose="020B0604020202020204" pitchFamily="34" charset="0"/>
                <a:cs typeface="Arial" panose="020B0604020202020204" pitchFamily="34" charset="0"/>
              </a:rPr>
              <a:t>offered by leasing companies?</a:t>
            </a:r>
            <a:endParaRPr lang="ru-RU" sz="16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8392627"/>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197</TotalTime>
  <Words>157</Words>
  <Application>Microsoft Office PowerPoint</Application>
  <PresentationFormat>Экран (4:3)</PresentationFormat>
  <Paragraphs>6</Paragraphs>
  <Slides>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vt:i4>
      </vt:variant>
    </vt:vector>
  </HeadingPairs>
  <TitlesOfParts>
    <vt:vector size="5" baseType="lpstr">
      <vt:lpstr>Arial</vt:lpstr>
      <vt:lpstr>Calibri</vt:lpstr>
      <vt:lpstr>Calibri Light</vt:lpstr>
      <vt:lpstr>Тема Office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Болушева Ольга Александровна</dc:creator>
  <cp:lastModifiedBy>Болушева Ольга Александровна</cp:lastModifiedBy>
  <cp:revision>70</cp:revision>
  <dcterms:created xsi:type="dcterms:W3CDTF">2022-08-09T13:01:09Z</dcterms:created>
  <dcterms:modified xsi:type="dcterms:W3CDTF">2026-01-27T07:58:22Z</dcterms:modified>
</cp:coreProperties>
</file>