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1519" r:id="rId2"/>
    <p:sldId id="1520" r:id="rId3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A4C5"/>
    <a:srgbClr val="B1BF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2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6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8BC71-EF14-4986-BEDA-7F53A14881A2}" type="datetimeFigureOut">
              <a:rPr lang="ru-RU" smtClean="0"/>
              <a:t>06.07.2026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92D3F-E947-4CD0-B777-B4CF44C8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169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685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70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0EDB42-C335-4A5C-95FE-69EDCCEB68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E3C711C-2796-4C0E-8E32-7C5036E0B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B8DA6C-1442-4665-A236-A16AEDFC7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CE22ED-00D8-4390-9ED5-731D37567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B330D6-ABA6-4F7A-924E-09699B4DF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75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C6087D-A56D-44DC-B009-343F81E45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287DAA1-95FF-40A0-99E0-381E113CC5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6E7632-D9E0-4FC0-AF00-F1C954DAF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147277-ECB1-464A-86C0-5AABF225E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41676E-564F-4C6B-B907-BAFC83D6D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75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840E371-9654-463E-8D3A-6E33082B59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A4D83AA-03F6-4D91-9766-7C4DF5D95F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77CFB7-FC2F-4E01-915A-8E4F83BDB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B84415-A4D9-4CF2-A283-58E97EDC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18C607-2531-4AB6-B2F1-5624EA2E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81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6EC18C-5587-4924-BAC4-F52D06F12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D6B8BA-5014-4CAD-A717-7D414ADCD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524325-BE88-4C0A-A1C3-BF9F8FABE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00761C-10F8-4021-A852-A109E7A26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7307FF-17B9-4A3C-90FB-BC36C9C5F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15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6A07F0-A280-49C5-BC97-E5125E421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32F076C-E003-4C46-9F3C-6546EAFE1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542F85-3593-45D3-AB30-D0AA005A7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52AA3E-0D3E-4420-A961-4F9D4456A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A5F0DD-9C1F-4610-A0E7-D651C9E3B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923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C7EA89-7D1B-4DAD-BCB5-4D9AD51DE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EAC071-7591-49ED-BCF1-ABEC3B00E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C83935-31A6-4E1E-8C71-0762775EA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565BAF-D90F-4C2C-BC42-581C130AC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06.07.2026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1B3478-7624-4E1E-9206-6FCC7F5AA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FC67D3-685C-458B-BFFC-0396853C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89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8DB55E-E660-4AB5-8A74-D1EC00234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8B7FA6-7042-413C-AEDE-C09979DC8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435BE1D-B494-4A34-B0F9-C54482C3B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575DCFD-3FCF-4961-B40A-92BFF3FF1C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09DEA51-6A4C-46EC-9DA2-E01F32499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A27F6F9-FFA9-4120-A5B4-F5B07C596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06.07.2026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1EFE267-C3EF-467C-9930-495E6DC03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EFDF37D-B2B7-4AEB-B63B-A48C316DD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76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DB88AE-34D7-43A7-8A20-B8A1A91C3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89097B-F1FE-423A-804A-96E64D684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06.07.2026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DFC2FFC-0207-4402-B521-07103DBC0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0DBCBA3-D3BB-4901-8B0D-359D12C61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43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BFF0AA5-F633-4E87-A9A1-2C627148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06.07.2026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29EFDFF-3100-4625-AF04-F6FF6A162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C636F0D-31D8-470A-96D4-621835481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48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619784-610F-43C3-9ED4-49F5896AA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E4B52A-B1CC-456E-A293-F336C0412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D04CCFF-FA40-419A-9013-853B2D2FA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C3441E-6D8F-46F2-A9D1-E31C937B3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06.07.2026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42ED52-3D74-4707-93BF-693C63BE6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83CDF0-D95D-4A39-93DE-6ABDF938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544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40BF93-19DF-4FF8-A372-12BA7E8DB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C571751-65D4-4A72-8E0E-DEBDB1360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D9BC9BD-83AC-4C9E-8E7A-1F242F973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316E5D-5DDB-48AA-81CA-81417C2AB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06.07.2026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9A5C8D-3CD2-4E05-A2C9-249E4FE35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4F133B-DBEC-4929-978F-27F562B7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6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B3878E-26FC-444B-91D6-2A559639B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769E950-DDFA-41BC-B497-BB563D00A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888A0E-AE92-42F7-BA16-738FD78E80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9E80B-5AC8-44B7-B03E-0AC891655558}" type="datetimeFigureOut">
              <a:rPr lang="ru-RU" smtClean="0"/>
              <a:t>06.07.2026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4B619-C34F-44A6-A3D6-90BF88581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3FC0A2-63A9-4F3B-AE75-E6ACA2AF1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0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en.napinfo.ru/services/it-solutions-for-automotive-market-analysis/dv-tco/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11635745" y="243513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2E1CF2F-19B6-4B01-91BB-CDBA096AD5BE}" type="slidenum">
              <a:rPr lang="en-US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</a:t>
            </a:fld>
            <a:endParaRPr lang="en-US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hlinkClick r:id="rId3"/>
            <a:extLst>
              <a:ext uri="{FF2B5EF4-FFF2-40B4-BE49-F238E27FC236}">
                <a16:creationId xmlns:a16="http://schemas.microsoft.com/office/drawing/2014/main" id="{16AB257E-A5AF-4549-BB43-128081411FA4}"/>
              </a:ext>
            </a:extLst>
          </p:cNvPr>
          <p:cNvSpPr txBox="1"/>
          <p:nvPr/>
        </p:nvSpPr>
        <p:spPr>
          <a:xfrm>
            <a:off x="5935971" y="6322790"/>
            <a:ext cx="58954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</a:t>
            </a: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kumimoji="0" lang="en-US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NAPI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kumimoji="0" lang="en-US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Industrial Information Agency</a:t>
            </a:r>
            <a:endParaRPr kumimoji="0" lang="ko-KR" altLang="en-US" sz="90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25" y="248467"/>
            <a:ext cx="889330" cy="519284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>
            <a:cxnSpLocks/>
          </p:cNvCxnSpPr>
          <p:nvPr/>
        </p:nvCxnSpPr>
        <p:spPr>
          <a:xfrm>
            <a:off x="1487136" y="508109"/>
            <a:ext cx="10328012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D5565265-B6A4-4F3A-9EDA-056AD11271D6}"/>
              </a:ext>
            </a:extLst>
          </p:cNvPr>
          <p:cNvCxnSpPr/>
          <p:nvPr/>
        </p:nvCxnSpPr>
        <p:spPr>
          <a:xfrm>
            <a:off x="1456045" y="6258357"/>
            <a:ext cx="1035910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4756E54-534A-4FE6-9758-D782C1A0BD3B}"/>
              </a:ext>
            </a:extLst>
          </p:cNvPr>
          <p:cNvSpPr txBox="1"/>
          <p:nvPr/>
        </p:nvSpPr>
        <p:spPr>
          <a:xfrm>
            <a:off x="2282386" y="154119"/>
            <a:ext cx="945512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How much has the total cost of car and truck ownership increased after the fuel price hike?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456045" y="557105"/>
            <a:ext cx="1037541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>
                <a:latin typeface="+mj-lt"/>
              </a:rPr>
              <a:t>The marketing agency NAPI calculated the total cost of ownership* of a car and a truck in Moscow before the fuel price hike and after it. The calculation was performed using the </a:t>
            </a:r>
            <a:r>
              <a:rPr lang="en-US" sz="1200" dirty="0">
                <a:latin typeface="+mj-lt"/>
                <a:hlinkClick r:id="rId5"/>
              </a:rPr>
              <a:t>online DV-TCO total cost of ownership calculator</a:t>
            </a:r>
            <a:r>
              <a:rPr lang="en-US" sz="1200" dirty="0">
                <a:latin typeface="+mj-lt"/>
              </a:rPr>
              <a:t>.</a:t>
            </a:r>
          </a:p>
          <a:p>
            <a:pPr algn="just"/>
            <a:endParaRPr lang="en-US" sz="1200" dirty="0">
              <a:latin typeface="+mj-lt"/>
            </a:endParaRPr>
          </a:p>
          <a:p>
            <a:pPr algn="just"/>
            <a:r>
              <a:rPr lang="en-US" sz="1200" b="1" dirty="0">
                <a:latin typeface="+mj-lt"/>
              </a:rPr>
              <a:t>Car – LADA GRANTA Classic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>
                <a:latin typeface="+mj-lt"/>
              </a:rPr>
              <a:t>Owner: Individual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>
                <a:latin typeface="+mj-lt"/>
              </a:rPr>
              <a:t>Purchase method: own funds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>
                <a:latin typeface="+mj-lt"/>
              </a:rPr>
              <a:t>Ownership period: 36 months (3 years)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>
                <a:latin typeface="+mj-lt"/>
              </a:rPr>
              <a:t>Average annual mileage: 20,000 km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>
                <a:latin typeface="+mj-lt"/>
              </a:rPr>
              <a:t>Fuel (AI-95):</a:t>
            </a:r>
          </a:p>
          <a:p>
            <a:pPr marL="171450" indent="-171450" algn="just">
              <a:buFontTx/>
              <a:buChar char="-"/>
            </a:pPr>
            <a:r>
              <a:rPr lang="en-US" sz="1200" dirty="0">
                <a:latin typeface="+mj-lt"/>
              </a:rPr>
              <a:t>Before price hike - 68.20 rubles</a:t>
            </a:r>
          </a:p>
          <a:p>
            <a:pPr marL="171450" indent="-171450" algn="just">
              <a:buFontTx/>
              <a:buChar char="-"/>
            </a:pPr>
            <a:r>
              <a:rPr lang="en-US" sz="1200" dirty="0">
                <a:latin typeface="+mj-lt"/>
              </a:rPr>
              <a:t>After price hike - 74.00 rubles</a:t>
            </a:r>
          </a:p>
          <a:p>
            <a:pPr algn="just"/>
            <a:endParaRPr lang="en-US" sz="1200" b="1" dirty="0">
              <a:latin typeface="+mj-lt"/>
            </a:endParaRPr>
          </a:p>
          <a:p>
            <a:pPr algn="just"/>
            <a:r>
              <a:rPr lang="en-US" sz="1200" dirty="0">
                <a:latin typeface="+mj-lt"/>
              </a:rPr>
              <a:t>The total cost of ownership of </a:t>
            </a:r>
            <a:r>
              <a:rPr lang="en-US" sz="1200" b="1" dirty="0">
                <a:latin typeface="+mj-lt"/>
              </a:rPr>
              <a:t>LADA GRANTA Classic </a:t>
            </a:r>
            <a:r>
              <a:rPr lang="en-US" sz="1200" dirty="0">
                <a:latin typeface="+mj-lt"/>
              </a:rPr>
              <a:t>per kilometer before the fuel price hike was 13.78 rubles, and after it - 14.18 rubles. Therefore, the total cost of ownership grew by 2.9%.</a:t>
            </a:r>
          </a:p>
          <a:p>
            <a:pPr algn="just"/>
            <a:endParaRPr lang="en-US" sz="1200" dirty="0">
              <a:latin typeface="+mj-lt"/>
            </a:endParaRPr>
          </a:p>
          <a:p>
            <a:pPr algn="just"/>
            <a:r>
              <a:rPr lang="en-US" sz="1200" b="1" dirty="0">
                <a:latin typeface="+mj-lt"/>
              </a:rPr>
              <a:t>Truck - FAW 658983 dumper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>
                <a:latin typeface="+mj-lt"/>
              </a:rPr>
              <a:t>Owner: Legal entity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>
                <a:latin typeface="+mj-lt"/>
              </a:rPr>
              <a:t>Purchase method: financial leasing (5-year contract term, 22.5% interest rate, 20% down payment)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>
                <a:latin typeface="+mj-lt"/>
              </a:rPr>
              <a:t>Ownership period: 60 months (5 years)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>
                <a:latin typeface="+mj-lt"/>
              </a:rPr>
              <a:t>Average annual mileage: 100,000 km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>
                <a:latin typeface="+mj-lt"/>
              </a:rPr>
              <a:t>Fuel (diesel)</a:t>
            </a:r>
          </a:p>
          <a:p>
            <a:pPr marL="171450" indent="-171450" algn="just">
              <a:buFontTx/>
              <a:buChar char="-"/>
            </a:pPr>
            <a:r>
              <a:rPr lang="en-US" sz="1200" dirty="0">
                <a:latin typeface="+mj-lt"/>
              </a:rPr>
              <a:t>Before price hike: 74.28 rubles</a:t>
            </a:r>
          </a:p>
          <a:p>
            <a:pPr marL="171450" indent="-171450" algn="just">
              <a:buFontTx/>
              <a:buChar char="-"/>
            </a:pPr>
            <a:r>
              <a:rPr lang="en-US" sz="1200" dirty="0">
                <a:latin typeface="+mj-lt"/>
              </a:rPr>
              <a:t>After price hike: 82.00 rubles</a:t>
            </a:r>
          </a:p>
          <a:p>
            <a:pPr algn="just"/>
            <a:endParaRPr lang="en-US" sz="1200" b="1" dirty="0">
              <a:latin typeface="+mj-lt"/>
            </a:endParaRPr>
          </a:p>
          <a:p>
            <a:pPr algn="just"/>
            <a:r>
              <a:rPr lang="en-US" sz="1200" dirty="0">
                <a:latin typeface="+mj-lt"/>
              </a:rPr>
              <a:t>The total cost of ownership of </a:t>
            </a:r>
            <a:r>
              <a:rPr lang="en-US" sz="1200" b="1" dirty="0">
                <a:latin typeface="+mj-lt"/>
              </a:rPr>
              <a:t>FAW 658983 </a:t>
            </a:r>
            <a:r>
              <a:rPr lang="en-US" sz="1200" dirty="0">
                <a:latin typeface="+mj-lt"/>
              </a:rPr>
              <a:t>per km before the fuel price hike was 63.95 rubles, and after it – 66.68 rubles. Therefore, the total cost of ownership grew by 4.3%.</a:t>
            </a:r>
          </a:p>
          <a:p>
            <a:pPr algn="just"/>
            <a:endParaRPr lang="en-US" sz="1200" i="1" dirty="0">
              <a:latin typeface="+mj-lt"/>
            </a:endParaRPr>
          </a:p>
          <a:p>
            <a:pPr algn="just"/>
            <a:r>
              <a:rPr lang="ru-RU" sz="1200" i="1" dirty="0">
                <a:latin typeface="+mj-lt"/>
              </a:rPr>
              <a:t>*</a:t>
            </a:r>
            <a:r>
              <a:rPr lang="en-US" sz="1200" i="1" dirty="0">
                <a:latin typeface="+mj-lt"/>
              </a:rPr>
              <a:t>with depreciation taken into account</a:t>
            </a:r>
            <a:endParaRPr lang="ru-RU" sz="12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05877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11635745" y="243513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2E1CF2F-19B6-4B01-91BB-CDBA096AD5BE}" type="slidenum">
              <a:rPr lang="en-US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2</a:t>
            </a:fld>
            <a:endParaRPr lang="en-US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25" y="248467"/>
            <a:ext cx="889330" cy="519284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>
            <a:cxnSpLocks/>
          </p:cNvCxnSpPr>
          <p:nvPr/>
        </p:nvCxnSpPr>
        <p:spPr>
          <a:xfrm>
            <a:off x="1487136" y="508109"/>
            <a:ext cx="10328012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D5565265-B6A4-4F3A-9EDA-056AD11271D6}"/>
              </a:ext>
            </a:extLst>
          </p:cNvPr>
          <p:cNvCxnSpPr/>
          <p:nvPr/>
        </p:nvCxnSpPr>
        <p:spPr>
          <a:xfrm>
            <a:off x="1456045" y="6258357"/>
            <a:ext cx="1035910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C60A8F1-F4E3-465B-B97C-4C5554694F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4901" y="572542"/>
            <a:ext cx="7715250" cy="554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378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2758</TotalTime>
  <Words>257</Words>
  <Application>Microsoft Office PowerPoint</Application>
  <PresentationFormat>Широкоэкранный</PresentationFormat>
  <Paragraphs>31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Козлов Александр Л</dc:creator>
  <cp:lastModifiedBy>Болушева Ольга Александровна</cp:lastModifiedBy>
  <cp:revision>360</cp:revision>
  <cp:lastPrinted>2026-07-06T06:44:50Z</cp:lastPrinted>
  <dcterms:created xsi:type="dcterms:W3CDTF">2025-02-12T06:29:35Z</dcterms:created>
  <dcterms:modified xsi:type="dcterms:W3CDTF">2026-07-06T11:56:25Z</dcterms:modified>
</cp:coreProperties>
</file>