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12192000" cy="6858000"/>
  <p:notesSz cx="6797675" cy="99250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FE5F7"/>
    <a:srgbClr val="E4F0DC"/>
    <a:srgbClr val="FCE7D8"/>
    <a:srgbClr val="EBF0F9"/>
    <a:srgbClr val="D5B8EA"/>
    <a:srgbClr val="BCD6EE"/>
    <a:srgbClr val="5B9BD5"/>
    <a:srgbClr val="56E5F8"/>
    <a:srgbClr val="2F5597"/>
    <a:srgbClr val="54823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16" autoAdjust="0"/>
    <p:restoredTop sz="94660"/>
  </p:normalViewPr>
  <p:slideViewPr>
    <p:cSldViewPr snapToGrid="0">
      <p:cViewPr varScale="1">
        <p:scale>
          <a:sx n="112" d="100"/>
          <a:sy n="112" d="100"/>
        </p:scale>
        <p:origin x="43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Дата 3"/>
          <p:cNvSpPr>
            <a:spLocks noGrp="1"/>
          </p:cNvSpPr>
          <p:nvPr>
            <p:ph type="dt" sz="half" idx="10"/>
          </p:nvPr>
        </p:nvSpPr>
        <p:spPr/>
        <p:txBody>
          <a:bodyPr/>
          <a:lstStyle/>
          <a:p>
            <a:fld id="{D1A6203B-A3B0-4350-BF6E-6BDCF86AE970}" type="datetimeFigureOut">
              <a:rPr lang="en-US" smtClean="0"/>
              <a:t>10/10/2023</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E230D64E-BE20-481B-B2A8-8C612EA7FA89}" type="slidenum">
              <a:rPr lang="en-US" smtClean="0"/>
              <a:t>‹#›</a:t>
            </a:fld>
            <a:endParaRPr lang="en-US"/>
          </a:p>
        </p:txBody>
      </p:sp>
    </p:spTree>
    <p:extLst>
      <p:ext uri="{BB962C8B-B14F-4D97-AF65-F5344CB8AC3E}">
        <p14:creationId xmlns:p14="http://schemas.microsoft.com/office/powerpoint/2010/main" val="11969997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en-US"/>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Дата 3"/>
          <p:cNvSpPr>
            <a:spLocks noGrp="1"/>
          </p:cNvSpPr>
          <p:nvPr>
            <p:ph type="dt" sz="half" idx="10"/>
          </p:nvPr>
        </p:nvSpPr>
        <p:spPr/>
        <p:txBody>
          <a:bodyPr/>
          <a:lstStyle/>
          <a:p>
            <a:fld id="{D1A6203B-A3B0-4350-BF6E-6BDCF86AE970}" type="datetimeFigureOut">
              <a:rPr lang="en-US" smtClean="0"/>
              <a:t>10/10/2023</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E230D64E-BE20-481B-B2A8-8C612EA7FA89}" type="slidenum">
              <a:rPr lang="en-US" smtClean="0"/>
              <a:t>‹#›</a:t>
            </a:fld>
            <a:endParaRPr lang="en-US"/>
          </a:p>
        </p:txBody>
      </p:sp>
    </p:spTree>
    <p:extLst>
      <p:ext uri="{BB962C8B-B14F-4D97-AF65-F5344CB8AC3E}">
        <p14:creationId xmlns:p14="http://schemas.microsoft.com/office/powerpoint/2010/main" val="402600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Дата 3"/>
          <p:cNvSpPr>
            <a:spLocks noGrp="1"/>
          </p:cNvSpPr>
          <p:nvPr>
            <p:ph type="dt" sz="half" idx="10"/>
          </p:nvPr>
        </p:nvSpPr>
        <p:spPr/>
        <p:txBody>
          <a:bodyPr/>
          <a:lstStyle/>
          <a:p>
            <a:fld id="{D1A6203B-A3B0-4350-BF6E-6BDCF86AE970}" type="datetimeFigureOut">
              <a:rPr lang="en-US" smtClean="0"/>
              <a:t>10/10/2023</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E230D64E-BE20-481B-B2A8-8C612EA7FA89}" type="slidenum">
              <a:rPr lang="en-US" smtClean="0"/>
              <a:t>‹#›</a:t>
            </a:fld>
            <a:endParaRPr lang="en-US"/>
          </a:p>
        </p:txBody>
      </p:sp>
    </p:spTree>
    <p:extLst>
      <p:ext uri="{BB962C8B-B14F-4D97-AF65-F5344CB8AC3E}">
        <p14:creationId xmlns:p14="http://schemas.microsoft.com/office/powerpoint/2010/main" val="14107390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en-US"/>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Дата 3"/>
          <p:cNvSpPr>
            <a:spLocks noGrp="1"/>
          </p:cNvSpPr>
          <p:nvPr>
            <p:ph type="dt" sz="half" idx="10"/>
          </p:nvPr>
        </p:nvSpPr>
        <p:spPr/>
        <p:txBody>
          <a:bodyPr/>
          <a:lstStyle/>
          <a:p>
            <a:fld id="{D1A6203B-A3B0-4350-BF6E-6BDCF86AE970}" type="datetimeFigureOut">
              <a:rPr lang="en-US" smtClean="0"/>
              <a:t>10/10/2023</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E230D64E-BE20-481B-B2A8-8C612EA7FA89}" type="slidenum">
              <a:rPr lang="en-US" smtClean="0"/>
              <a:t>‹#›</a:t>
            </a:fld>
            <a:endParaRPr lang="en-US"/>
          </a:p>
        </p:txBody>
      </p:sp>
    </p:spTree>
    <p:extLst>
      <p:ext uri="{BB962C8B-B14F-4D97-AF65-F5344CB8AC3E}">
        <p14:creationId xmlns:p14="http://schemas.microsoft.com/office/powerpoint/2010/main" val="18611168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D1A6203B-A3B0-4350-BF6E-6BDCF86AE970}" type="datetimeFigureOut">
              <a:rPr lang="en-US" smtClean="0"/>
              <a:t>10/10/2023</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E230D64E-BE20-481B-B2A8-8C612EA7FA89}" type="slidenum">
              <a:rPr lang="en-US" smtClean="0"/>
              <a:t>‹#›</a:t>
            </a:fld>
            <a:endParaRPr lang="en-US"/>
          </a:p>
        </p:txBody>
      </p:sp>
    </p:spTree>
    <p:extLst>
      <p:ext uri="{BB962C8B-B14F-4D97-AF65-F5344CB8AC3E}">
        <p14:creationId xmlns:p14="http://schemas.microsoft.com/office/powerpoint/2010/main" val="8729258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en-US"/>
          </a:p>
        </p:txBody>
      </p:sp>
      <p:sp>
        <p:nvSpPr>
          <p:cNvPr id="3" name="Объект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Объект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Дата 4"/>
          <p:cNvSpPr>
            <a:spLocks noGrp="1"/>
          </p:cNvSpPr>
          <p:nvPr>
            <p:ph type="dt" sz="half" idx="10"/>
          </p:nvPr>
        </p:nvSpPr>
        <p:spPr/>
        <p:txBody>
          <a:bodyPr/>
          <a:lstStyle/>
          <a:p>
            <a:fld id="{D1A6203B-A3B0-4350-BF6E-6BDCF86AE970}" type="datetimeFigureOut">
              <a:rPr lang="en-US" smtClean="0"/>
              <a:t>10/10/2023</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E230D64E-BE20-481B-B2A8-8C612EA7FA89}" type="slidenum">
              <a:rPr lang="en-US" smtClean="0"/>
              <a:t>‹#›</a:t>
            </a:fld>
            <a:endParaRPr lang="en-US"/>
          </a:p>
        </p:txBody>
      </p:sp>
    </p:spTree>
    <p:extLst>
      <p:ext uri="{BB962C8B-B14F-4D97-AF65-F5344CB8AC3E}">
        <p14:creationId xmlns:p14="http://schemas.microsoft.com/office/powerpoint/2010/main" val="7250715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Дата 6"/>
          <p:cNvSpPr>
            <a:spLocks noGrp="1"/>
          </p:cNvSpPr>
          <p:nvPr>
            <p:ph type="dt" sz="half" idx="10"/>
          </p:nvPr>
        </p:nvSpPr>
        <p:spPr/>
        <p:txBody>
          <a:bodyPr/>
          <a:lstStyle/>
          <a:p>
            <a:fld id="{D1A6203B-A3B0-4350-BF6E-6BDCF86AE970}" type="datetimeFigureOut">
              <a:rPr lang="en-US" smtClean="0"/>
              <a:t>10/10/2023</a:t>
            </a:fld>
            <a:endParaRPr lang="en-US"/>
          </a:p>
        </p:txBody>
      </p:sp>
      <p:sp>
        <p:nvSpPr>
          <p:cNvPr id="8" name="Нижний колонтитул 7"/>
          <p:cNvSpPr>
            <a:spLocks noGrp="1"/>
          </p:cNvSpPr>
          <p:nvPr>
            <p:ph type="ftr" sz="quarter" idx="11"/>
          </p:nvPr>
        </p:nvSpPr>
        <p:spPr/>
        <p:txBody>
          <a:bodyPr/>
          <a:lstStyle/>
          <a:p>
            <a:endParaRPr lang="en-US"/>
          </a:p>
        </p:txBody>
      </p:sp>
      <p:sp>
        <p:nvSpPr>
          <p:cNvPr id="9" name="Номер слайда 8"/>
          <p:cNvSpPr>
            <a:spLocks noGrp="1"/>
          </p:cNvSpPr>
          <p:nvPr>
            <p:ph type="sldNum" sz="quarter" idx="12"/>
          </p:nvPr>
        </p:nvSpPr>
        <p:spPr/>
        <p:txBody>
          <a:bodyPr/>
          <a:lstStyle/>
          <a:p>
            <a:fld id="{E230D64E-BE20-481B-B2A8-8C612EA7FA89}" type="slidenum">
              <a:rPr lang="en-US" smtClean="0"/>
              <a:t>‹#›</a:t>
            </a:fld>
            <a:endParaRPr lang="en-US"/>
          </a:p>
        </p:txBody>
      </p:sp>
    </p:spTree>
    <p:extLst>
      <p:ext uri="{BB962C8B-B14F-4D97-AF65-F5344CB8AC3E}">
        <p14:creationId xmlns:p14="http://schemas.microsoft.com/office/powerpoint/2010/main" val="27564797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en-US"/>
          </a:p>
        </p:txBody>
      </p:sp>
      <p:sp>
        <p:nvSpPr>
          <p:cNvPr id="3" name="Дата 2"/>
          <p:cNvSpPr>
            <a:spLocks noGrp="1"/>
          </p:cNvSpPr>
          <p:nvPr>
            <p:ph type="dt" sz="half" idx="10"/>
          </p:nvPr>
        </p:nvSpPr>
        <p:spPr/>
        <p:txBody>
          <a:bodyPr/>
          <a:lstStyle/>
          <a:p>
            <a:fld id="{D1A6203B-A3B0-4350-BF6E-6BDCF86AE970}" type="datetimeFigureOut">
              <a:rPr lang="en-US" smtClean="0"/>
              <a:t>10/10/2023</a:t>
            </a:fld>
            <a:endParaRPr lang="en-US"/>
          </a:p>
        </p:txBody>
      </p:sp>
      <p:sp>
        <p:nvSpPr>
          <p:cNvPr id="4" name="Нижний колонтитул 3"/>
          <p:cNvSpPr>
            <a:spLocks noGrp="1"/>
          </p:cNvSpPr>
          <p:nvPr>
            <p:ph type="ftr" sz="quarter" idx="11"/>
          </p:nvPr>
        </p:nvSpPr>
        <p:spPr/>
        <p:txBody>
          <a:bodyPr/>
          <a:lstStyle/>
          <a:p>
            <a:endParaRPr lang="en-US"/>
          </a:p>
        </p:txBody>
      </p:sp>
      <p:sp>
        <p:nvSpPr>
          <p:cNvPr id="5" name="Номер слайда 4"/>
          <p:cNvSpPr>
            <a:spLocks noGrp="1"/>
          </p:cNvSpPr>
          <p:nvPr>
            <p:ph type="sldNum" sz="quarter" idx="12"/>
          </p:nvPr>
        </p:nvSpPr>
        <p:spPr/>
        <p:txBody>
          <a:bodyPr/>
          <a:lstStyle/>
          <a:p>
            <a:fld id="{E230D64E-BE20-481B-B2A8-8C612EA7FA89}" type="slidenum">
              <a:rPr lang="en-US" smtClean="0"/>
              <a:t>‹#›</a:t>
            </a:fld>
            <a:endParaRPr lang="en-US"/>
          </a:p>
        </p:txBody>
      </p:sp>
    </p:spTree>
    <p:extLst>
      <p:ext uri="{BB962C8B-B14F-4D97-AF65-F5344CB8AC3E}">
        <p14:creationId xmlns:p14="http://schemas.microsoft.com/office/powerpoint/2010/main" val="10469692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D1A6203B-A3B0-4350-BF6E-6BDCF86AE970}" type="datetimeFigureOut">
              <a:rPr lang="en-US" smtClean="0"/>
              <a:t>10/10/2023</a:t>
            </a:fld>
            <a:endParaRPr lang="en-US"/>
          </a:p>
        </p:txBody>
      </p:sp>
      <p:sp>
        <p:nvSpPr>
          <p:cNvPr id="3" name="Нижний колонтитул 2"/>
          <p:cNvSpPr>
            <a:spLocks noGrp="1"/>
          </p:cNvSpPr>
          <p:nvPr>
            <p:ph type="ftr" sz="quarter" idx="11"/>
          </p:nvPr>
        </p:nvSpPr>
        <p:spPr/>
        <p:txBody>
          <a:bodyPr/>
          <a:lstStyle/>
          <a:p>
            <a:endParaRPr lang="en-US"/>
          </a:p>
        </p:txBody>
      </p:sp>
      <p:sp>
        <p:nvSpPr>
          <p:cNvPr id="4" name="Номер слайда 3"/>
          <p:cNvSpPr>
            <a:spLocks noGrp="1"/>
          </p:cNvSpPr>
          <p:nvPr>
            <p:ph type="sldNum" sz="quarter" idx="12"/>
          </p:nvPr>
        </p:nvSpPr>
        <p:spPr/>
        <p:txBody>
          <a:bodyPr/>
          <a:lstStyle/>
          <a:p>
            <a:fld id="{E230D64E-BE20-481B-B2A8-8C612EA7FA89}" type="slidenum">
              <a:rPr lang="en-US" smtClean="0"/>
              <a:t>‹#›</a:t>
            </a:fld>
            <a:endParaRPr lang="en-US"/>
          </a:p>
        </p:txBody>
      </p:sp>
    </p:spTree>
    <p:extLst>
      <p:ext uri="{BB962C8B-B14F-4D97-AF65-F5344CB8AC3E}">
        <p14:creationId xmlns:p14="http://schemas.microsoft.com/office/powerpoint/2010/main" val="838866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D1A6203B-A3B0-4350-BF6E-6BDCF86AE970}" type="datetimeFigureOut">
              <a:rPr lang="en-US" smtClean="0"/>
              <a:t>10/10/2023</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E230D64E-BE20-481B-B2A8-8C612EA7FA89}" type="slidenum">
              <a:rPr lang="en-US" smtClean="0"/>
              <a:t>‹#›</a:t>
            </a:fld>
            <a:endParaRPr lang="en-US"/>
          </a:p>
        </p:txBody>
      </p:sp>
    </p:spTree>
    <p:extLst>
      <p:ext uri="{BB962C8B-B14F-4D97-AF65-F5344CB8AC3E}">
        <p14:creationId xmlns:p14="http://schemas.microsoft.com/office/powerpoint/2010/main" val="15326504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D1A6203B-A3B0-4350-BF6E-6BDCF86AE970}" type="datetimeFigureOut">
              <a:rPr lang="en-US" smtClean="0"/>
              <a:t>10/10/2023</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E230D64E-BE20-481B-B2A8-8C612EA7FA89}" type="slidenum">
              <a:rPr lang="en-US" smtClean="0"/>
              <a:t>‹#›</a:t>
            </a:fld>
            <a:endParaRPr lang="en-US"/>
          </a:p>
        </p:txBody>
      </p:sp>
    </p:spTree>
    <p:extLst>
      <p:ext uri="{BB962C8B-B14F-4D97-AF65-F5344CB8AC3E}">
        <p14:creationId xmlns:p14="http://schemas.microsoft.com/office/powerpoint/2010/main" val="41182780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A6203B-A3B0-4350-BF6E-6BDCF86AE970}" type="datetimeFigureOut">
              <a:rPr lang="en-US" smtClean="0"/>
              <a:t>10/10/2023</a:t>
            </a:fld>
            <a:endParaRPr lang="en-US"/>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30D64E-BE20-481B-B2A8-8C612EA7FA89}" type="slidenum">
              <a:rPr lang="en-US" smtClean="0"/>
              <a:t>‹#›</a:t>
            </a:fld>
            <a:endParaRPr lang="en-US"/>
          </a:p>
        </p:txBody>
      </p:sp>
    </p:spTree>
    <p:extLst>
      <p:ext uri="{BB962C8B-B14F-4D97-AF65-F5344CB8AC3E}">
        <p14:creationId xmlns:p14="http://schemas.microsoft.com/office/powerpoint/2010/main" val="13548956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en.napinfo.ru/services/automotive-statistics/automotive-statistics/" TargetMode="External"/><Relationship Id="rId2" Type="http://schemas.openxmlformats.org/officeDocument/2006/relationships/hyperlink" Target="https://en.napinfo.ru/services/automotive-statistics/vehicle-manufacturing/" TargetMode="External"/><Relationship Id="rId1" Type="http://schemas.openxmlformats.org/officeDocument/2006/relationships/slideLayout" Target="../slideLayouts/slideLayout1.xml"/><Relationship Id="rId4" Type="http://schemas.openxmlformats.org/officeDocument/2006/relationships/image" Target="../media/image2.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1573078" y="745845"/>
            <a:ext cx="10404279" cy="789512"/>
          </a:xfrm>
          <a:prstGeom prst="rect">
            <a:avLst/>
          </a:prstGeom>
          <a:noFill/>
        </p:spPr>
        <p:txBody>
          <a:bodyPr wrap="square" rtlCol="0">
            <a:spAutoFit/>
          </a:bodyPr>
          <a:lstStyle/>
          <a:p>
            <a:pPr algn="just">
              <a:lnSpc>
                <a:spcPct val="150000"/>
              </a:lnSpc>
            </a:pPr>
            <a:r>
              <a:rPr lang="en-US" sz="1050" dirty="0">
                <a:latin typeface="Arial" panose="020B0604020202020204" pitchFamily="34" charset="0"/>
                <a:cs typeface="Arial" panose="020B0604020202020204" pitchFamily="34" charset="0"/>
              </a:rPr>
              <a:t>The marketing agency </a:t>
            </a:r>
            <a:r>
              <a:rPr lang="en-US" sz="1050" dirty="0" err="1">
                <a:latin typeface="Arial" panose="020B0604020202020204" pitchFamily="34" charset="0"/>
                <a:cs typeface="Arial" panose="020B0604020202020204" pitchFamily="34" charset="0"/>
              </a:rPr>
              <a:t>NAPI</a:t>
            </a:r>
            <a:r>
              <a:rPr lang="en-US" sz="1050" dirty="0">
                <a:latin typeface="Arial" panose="020B0604020202020204" pitchFamily="34" charset="0"/>
                <a:cs typeface="Arial" panose="020B0604020202020204" pitchFamily="34" charset="0"/>
              </a:rPr>
              <a:t> analyzed data on the new vehicle production and sales for 8 months of 2023</a:t>
            </a:r>
            <a:r>
              <a:rPr lang="en-US" sz="1050">
                <a:latin typeface="Arial" panose="020B0604020202020204" pitchFamily="34" charset="0"/>
                <a:cs typeface="Arial" panose="020B0604020202020204" pitchFamily="34" charset="0"/>
              </a:rPr>
              <a:t>. The car market grew by 33% compared to January-August last year, while the car </a:t>
            </a:r>
            <a:r>
              <a:rPr lang="en-US" sz="1050">
                <a:latin typeface="Arial" panose="020B0604020202020204" pitchFamily="34" charset="0"/>
                <a:cs typeface="Arial" panose="020B0604020202020204" pitchFamily="34" charset="0"/>
                <a:hlinkClick r:id="rId2"/>
              </a:rPr>
              <a:t>production</a:t>
            </a:r>
            <a:r>
              <a:rPr lang="en-US" sz="1050">
                <a:latin typeface="Arial" panose="020B0604020202020204" pitchFamily="34" charset="0"/>
                <a:cs typeface="Arial" panose="020B0604020202020204" pitchFamily="34" charset="0"/>
              </a:rPr>
              <a:t> decreased by 6.5%. </a:t>
            </a:r>
            <a:r>
              <a:rPr lang="en-US" sz="1050" dirty="0">
                <a:latin typeface="Arial" panose="020B0604020202020204" pitchFamily="34" charset="0"/>
                <a:cs typeface="Arial" panose="020B0604020202020204" pitchFamily="34" charset="0"/>
              </a:rPr>
              <a:t>New truck </a:t>
            </a:r>
            <a:r>
              <a:rPr lang="en-US" sz="1050" dirty="0">
                <a:latin typeface="Arial" panose="020B0604020202020204" pitchFamily="34" charset="0"/>
                <a:cs typeface="Arial" panose="020B0604020202020204" pitchFamily="34" charset="0"/>
                <a:hlinkClick r:id="rId3"/>
              </a:rPr>
              <a:t>sales</a:t>
            </a:r>
            <a:r>
              <a:rPr lang="ru-RU" sz="1050" dirty="0">
                <a:latin typeface="Arial" panose="020B0604020202020204" pitchFamily="34" charset="0"/>
                <a:cs typeface="Arial" panose="020B0604020202020204" pitchFamily="34" charset="0"/>
              </a:rPr>
              <a:t> </a:t>
            </a:r>
            <a:r>
              <a:rPr lang="en-US" sz="1050" dirty="0">
                <a:latin typeface="Arial" panose="020B0604020202020204" pitchFamily="34" charset="0"/>
                <a:cs typeface="Arial" panose="020B0604020202020204" pitchFamily="34" charset="0"/>
              </a:rPr>
              <a:t>soared by 79.7%, while the truck production fell by 1.9%. This situation in the car and truck segments is caused primarily by the rapid growth of import of Chinese vehicles. The production in the LCV and the bus segments grew faster than sales.</a:t>
            </a:r>
          </a:p>
        </p:txBody>
      </p:sp>
      <p:sp>
        <p:nvSpPr>
          <p:cNvPr id="13" name="TextBox 12"/>
          <p:cNvSpPr txBox="1"/>
          <p:nvPr/>
        </p:nvSpPr>
        <p:spPr>
          <a:xfrm>
            <a:off x="4685519" y="362792"/>
            <a:ext cx="7099300" cy="338554"/>
          </a:xfrm>
          <a:prstGeom prst="rect">
            <a:avLst/>
          </a:prstGeom>
          <a:noFill/>
        </p:spPr>
        <p:txBody>
          <a:bodyPr wrap="square" rtlCol="0">
            <a:spAutoFit/>
          </a:bodyPr>
          <a:lstStyle/>
          <a:p>
            <a:pPr algn="r"/>
            <a:r>
              <a:rPr lang="en-US" sz="1600" dirty="0">
                <a:solidFill>
                  <a:srgbClr val="FF0000"/>
                </a:solidFill>
                <a:latin typeface="Arial" panose="020B0604020202020204" pitchFamily="34" charset="0"/>
                <a:cs typeface="Arial" panose="020B0604020202020204" pitchFamily="34" charset="0"/>
              </a:rPr>
              <a:t>How is vehicle production recovering</a:t>
            </a:r>
            <a:endParaRPr lang="ru-RU" sz="1600" dirty="0">
              <a:solidFill>
                <a:srgbClr val="FF0000"/>
              </a:solidFill>
              <a:latin typeface="Arial" panose="020B0604020202020204" pitchFamily="34" charset="0"/>
              <a:cs typeface="Arial" panose="020B0604020202020204" pitchFamily="34" charset="0"/>
            </a:endParaRPr>
          </a:p>
        </p:txBody>
      </p:sp>
      <p:sp>
        <p:nvSpPr>
          <p:cNvPr id="10" name="TextBox 9"/>
          <p:cNvSpPr txBox="1"/>
          <p:nvPr/>
        </p:nvSpPr>
        <p:spPr>
          <a:xfrm>
            <a:off x="1166798" y="1834822"/>
            <a:ext cx="10777551" cy="276999"/>
          </a:xfrm>
          <a:prstGeom prst="rect">
            <a:avLst/>
          </a:prstGeom>
          <a:noFill/>
        </p:spPr>
        <p:txBody>
          <a:bodyPr wrap="square" rtlCol="0">
            <a:spAutoFit/>
          </a:bodyPr>
          <a:lstStyle/>
          <a:p>
            <a:pPr algn="ctr"/>
            <a:r>
              <a:rPr lang="en-US" sz="1200" b="1" dirty="0">
                <a:latin typeface="Arial" panose="020B0604020202020204" pitchFamily="34" charset="0"/>
                <a:cs typeface="Arial" panose="020B0604020202020204" pitchFamily="34" charset="0"/>
              </a:rPr>
              <a:t>Vehicle production in Russia, thousand units</a:t>
            </a:r>
          </a:p>
        </p:txBody>
      </p:sp>
      <p:sp>
        <p:nvSpPr>
          <p:cNvPr id="3" name="Прямоугольник 2">
            <a:extLst>
              <a:ext uri="{FF2B5EF4-FFF2-40B4-BE49-F238E27FC236}">
                <a16:creationId xmlns:a16="http://schemas.microsoft.com/office/drawing/2014/main" id="{571E919F-D1DB-40EC-A94A-15E6E458C1D2}"/>
              </a:ext>
            </a:extLst>
          </p:cNvPr>
          <p:cNvSpPr/>
          <p:nvPr/>
        </p:nvSpPr>
        <p:spPr>
          <a:xfrm>
            <a:off x="1132077" y="3686732"/>
            <a:ext cx="10777551" cy="276999"/>
          </a:xfrm>
          <a:prstGeom prst="rect">
            <a:avLst/>
          </a:prstGeom>
        </p:spPr>
        <p:txBody>
          <a:bodyPr wrap="square">
            <a:spAutoFit/>
          </a:bodyPr>
          <a:lstStyle/>
          <a:p>
            <a:pPr algn="ctr"/>
            <a:r>
              <a:rPr lang="en-US" sz="1200" b="1" dirty="0">
                <a:latin typeface="Arial" panose="020B0604020202020204" pitchFamily="34" charset="0"/>
                <a:cs typeface="Arial" panose="020B0604020202020204" pitchFamily="34" charset="0"/>
              </a:rPr>
              <a:t>Vehicle sales in Russia, thousand units</a:t>
            </a:r>
          </a:p>
        </p:txBody>
      </p:sp>
      <p:pic>
        <p:nvPicPr>
          <p:cNvPr id="15" name="Рисунок 14">
            <a:extLst>
              <a:ext uri="{FF2B5EF4-FFF2-40B4-BE49-F238E27FC236}">
                <a16:creationId xmlns:a16="http://schemas.microsoft.com/office/drawing/2014/main" id="{A4431488-837C-43DC-AE54-8DAD916589B6}"/>
              </a:ext>
            </a:extLst>
          </p:cNvPr>
          <p:cNvPicPr>
            <a:picLocks noChangeAspect="1"/>
          </p:cNvPicPr>
          <p:nvPr/>
        </p:nvPicPr>
        <p:blipFill>
          <a:blip r:embed="rId4"/>
          <a:stretch>
            <a:fillRect/>
          </a:stretch>
        </p:blipFill>
        <p:spPr>
          <a:xfrm>
            <a:off x="1190624" y="2182238"/>
            <a:ext cx="10753725" cy="4419600"/>
          </a:xfrm>
          <a:prstGeom prst="rect">
            <a:avLst/>
          </a:prstGeom>
        </p:spPr>
      </p:pic>
    </p:spTree>
    <p:extLst>
      <p:ext uri="{BB962C8B-B14F-4D97-AF65-F5344CB8AC3E}">
        <p14:creationId xmlns:p14="http://schemas.microsoft.com/office/powerpoint/2010/main" val="2715094235"/>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467</TotalTime>
  <Words>109</Words>
  <Application>Microsoft Office PowerPoint</Application>
  <PresentationFormat>Широкоэкранный</PresentationFormat>
  <Paragraphs>4</Paragraphs>
  <Slides>1</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vt:i4>
      </vt:variant>
    </vt:vector>
  </HeadingPairs>
  <TitlesOfParts>
    <vt:vector size="5" baseType="lpstr">
      <vt:lpstr>Arial</vt:lpstr>
      <vt:lpstr>Calibri</vt:lpstr>
      <vt:lpstr>Calibri Light</vt:lpstr>
      <vt:lpstr>Тема Office</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Болушева Ольга Александровна</dc:creator>
  <cp:lastModifiedBy>Болушева Ольга Александровна</cp:lastModifiedBy>
  <cp:revision>81</cp:revision>
  <cp:lastPrinted>2023-10-10T08:14:46Z</cp:lastPrinted>
  <dcterms:created xsi:type="dcterms:W3CDTF">2022-08-09T12:55:45Z</dcterms:created>
  <dcterms:modified xsi:type="dcterms:W3CDTF">2023-10-10T12:31:20Z</dcterms:modified>
</cp:coreProperties>
</file>