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на Кустакова" initials="АК" lastIdx="1" clrIdx="0">
    <p:extLst>
      <p:ext uri="{19B8F6BF-5375-455C-9EA6-DF929625EA0E}">
        <p15:presenceInfo xmlns:p15="http://schemas.microsoft.com/office/powerpoint/2012/main" userId="S-1-5-21-383357151-2991069858-1596914116-5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7"/>
    <a:srgbClr val="FFFFC5"/>
    <a:srgbClr val="FFFFEB"/>
    <a:srgbClr val="FFFFDD"/>
    <a:srgbClr val="FFFF99"/>
    <a:srgbClr val="FFFFB7"/>
    <a:srgbClr val="FFFF8F"/>
    <a:srgbClr val="FFFF21"/>
    <a:srgbClr val="F1F39B"/>
    <a:srgbClr val="E5EA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86" autoAdjust="0"/>
    <p:restoredTop sz="95346" autoAdjust="0"/>
  </p:normalViewPr>
  <p:slideViewPr>
    <p:cSldViewPr snapToGrid="0">
      <p:cViewPr>
        <p:scale>
          <a:sx n="98" d="100"/>
          <a:sy n="98" d="100"/>
        </p:scale>
        <p:origin x="227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6900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88029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92533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0634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3D5989-14C6-404C-8A65-40B5B34DAE63}"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492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E3D5989-14C6-404C-8A65-40B5B34DAE63}"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57066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3D5989-14C6-404C-8A65-40B5B34DAE63}"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59015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E3D5989-14C6-404C-8A65-40B5B34DAE63}"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7634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D5989-14C6-404C-8A65-40B5B34DAE63}"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19182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31999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4116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D5989-14C6-404C-8A65-40B5B34DAE63}" type="datetimeFigureOut">
              <a:rPr lang="en-US" smtClean="0"/>
              <a:t>7/24/2025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A2F48-50C3-457A-8AE0-18D3E6A1B6D3}" type="slidenum">
              <a:rPr lang="en-US" smtClean="0"/>
              <a:t>‹#›</a:t>
            </a:fld>
            <a:endParaRPr lang="en-US"/>
          </a:p>
        </p:txBody>
      </p:sp>
    </p:spTree>
    <p:extLst>
      <p:ext uri="{BB962C8B-B14F-4D97-AF65-F5344CB8AC3E}">
        <p14:creationId xmlns:p14="http://schemas.microsoft.com/office/powerpoint/2010/main" val="4053696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napinfo.ru/services/automotive-statistics/automotive-statistics/" TargetMode="External"/><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a:hlinkClick r:id="rId2"/>
            <a:extLst>
              <a:ext uri="{FF2B5EF4-FFF2-40B4-BE49-F238E27FC236}">
                <a16:creationId xmlns:a16="http://schemas.microsoft.com/office/drawing/2014/main" id="{CBCFBD78-F930-41BB-8450-6CCA5ADD029E}"/>
              </a:ext>
            </a:extLst>
          </p:cNvPr>
          <p:cNvSpPr txBox="1"/>
          <p:nvPr/>
        </p:nvSpPr>
        <p:spPr>
          <a:xfrm>
            <a:off x="4739549" y="6241962"/>
            <a:ext cx="3987191" cy="230832"/>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685800">
              <a:defRPr/>
            </a:pPr>
            <a:r>
              <a:rPr lang="en-US" sz="900" i="1" dirty="0">
                <a:latin typeface="Arial" panose="020B0604020202020204" pitchFamily="34" charset="0"/>
                <a:cs typeface="Arial" panose="020B0604020202020204" pitchFamily="34" charset="0"/>
              </a:rPr>
              <a:t>Source</a:t>
            </a:r>
            <a:r>
              <a:rPr lang="ru-RU" sz="900" i="1" dirty="0">
                <a:latin typeface="Arial" panose="020B0604020202020204" pitchFamily="34" charset="0"/>
                <a:cs typeface="Arial" panose="020B0604020202020204" pitchFamily="34" charset="0"/>
              </a:rPr>
              <a:t>: </a:t>
            </a:r>
            <a:r>
              <a:rPr lang="en-US" sz="900" i="1" dirty="0">
                <a:latin typeface="Arial" panose="020B0604020202020204" pitchFamily="34" charset="0"/>
                <a:cs typeface="Arial" panose="020B0604020202020204" pitchFamily="34" charset="0"/>
              </a:rPr>
              <a:t>NAPI</a:t>
            </a:r>
            <a:r>
              <a:rPr lang="ru-RU" sz="900" i="1" dirty="0">
                <a:latin typeface="Arial" panose="020B0604020202020204" pitchFamily="34" charset="0"/>
                <a:cs typeface="Arial" panose="020B0604020202020204" pitchFamily="34" charset="0"/>
              </a:rPr>
              <a:t> / </a:t>
            </a:r>
            <a:r>
              <a:rPr lang="en-US" sz="900" i="1" dirty="0">
                <a:latin typeface="Arial" panose="020B0604020202020204" pitchFamily="34" charset="0"/>
                <a:cs typeface="Arial" panose="020B0604020202020204" pitchFamily="34" charset="0"/>
              </a:rPr>
              <a:t>National Industrial Information Agency</a:t>
            </a:r>
            <a:endParaRPr lang="ko-KR" altLang="en-US" sz="900" i="1" dirty="0">
              <a:latin typeface="Arial" panose="020B0604020202020204" pitchFamily="34" charset="0"/>
              <a:ea typeface="맑은 고딕" panose="020B0503020000020004" pitchFamily="34" charset="-127"/>
              <a:cs typeface="Arial" panose="020B0604020202020204" pitchFamily="34" charset="0"/>
            </a:endParaRPr>
          </a:p>
        </p:txBody>
      </p:sp>
      <p:sp>
        <p:nvSpPr>
          <p:cNvPr id="7" name="TextBox 6">
            <a:extLst>
              <a:ext uri="{FF2B5EF4-FFF2-40B4-BE49-F238E27FC236}">
                <a16:creationId xmlns:a16="http://schemas.microsoft.com/office/drawing/2014/main" id="{34F7405A-B205-4306-AE00-2C4AA606DE3C}"/>
              </a:ext>
            </a:extLst>
          </p:cNvPr>
          <p:cNvSpPr txBox="1"/>
          <p:nvPr/>
        </p:nvSpPr>
        <p:spPr>
          <a:xfrm>
            <a:off x="1492655" y="133424"/>
            <a:ext cx="7725548" cy="849207"/>
          </a:xfrm>
          <a:prstGeom prst="rect">
            <a:avLst/>
          </a:prstGeom>
          <a:noFill/>
        </p:spPr>
        <p:txBody>
          <a:bodyPr wrap="square" rtlCol="0">
            <a:spAutoFit/>
          </a:bodyPr>
          <a:lstStyle/>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ru-RU" sz="1050" dirty="0">
              <a:latin typeface="+mj-lt"/>
            </a:endParaRPr>
          </a:p>
        </p:txBody>
      </p:sp>
      <p:sp>
        <p:nvSpPr>
          <p:cNvPr id="8" name="TextBox 7">
            <a:extLst>
              <a:ext uri="{FF2B5EF4-FFF2-40B4-BE49-F238E27FC236}">
                <a16:creationId xmlns:a16="http://schemas.microsoft.com/office/drawing/2014/main" id="{DEB4E92F-231F-45F4-BDDE-0E73EDBB7040}"/>
              </a:ext>
            </a:extLst>
          </p:cNvPr>
          <p:cNvSpPr txBox="1"/>
          <p:nvPr/>
        </p:nvSpPr>
        <p:spPr>
          <a:xfrm>
            <a:off x="1390106" y="291897"/>
            <a:ext cx="7554549" cy="338554"/>
          </a:xfrm>
          <a:prstGeom prst="rect">
            <a:avLst/>
          </a:prstGeom>
          <a:noFill/>
        </p:spPr>
        <p:txBody>
          <a:bodyPr wrap="square" rtlCol="0">
            <a:spAutoFit/>
          </a:bodyPr>
          <a:lstStyle/>
          <a:p>
            <a:pPr algn="r"/>
            <a:r>
              <a:rPr lang="en-US" sz="1600" dirty="0">
                <a:solidFill>
                  <a:srgbClr val="FF0000"/>
                </a:solidFill>
                <a:latin typeface="Arial" panose="020B0604020202020204" pitchFamily="34" charset="0"/>
                <a:cs typeface="Arial" panose="020B0604020202020204" pitchFamily="34" charset="0"/>
              </a:rPr>
              <a:t>How have the leaders in the "fresh" used car market changed</a:t>
            </a:r>
            <a:endParaRPr lang="ru-RU" sz="1600" dirty="0">
              <a:solidFill>
                <a:srgbClr val="FF000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352894D-0B37-42B8-92C0-E0E298EB4F59}"/>
              </a:ext>
            </a:extLst>
          </p:cNvPr>
          <p:cNvSpPr txBox="1"/>
          <p:nvPr/>
        </p:nvSpPr>
        <p:spPr>
          <a:xfrm>
            <a:off x="1304606" y="788924"/>
            <a:ext cx="7725548" cy="1335687"/>
          </a:xfrm>
          <a:prstGeom prst="rect">
            <a:avLst/>
          </a:prstGeom>
          <a:noFill/>
        </p:spPr>
        <p:txBody>
          <a:bodyPr wrap="square" rtlCol="0">
            <a:spAutoFit/>
          </a:bodyPr>
          <a:lstStyle/>
          <a:p>
            <a:pPr algn="just">
              <a:lnSpc>
                <a:spcPct val="150000"/>
              </a:lnSpc>
            </a:pPr>
            <a:r>
              <a:rPr lang="en-US" sz="1100" dirty="0">
                <a:latin typeface="+mj-lt"/>
              </a:rPr>
              <a:t>The marketing agency NAPI compared </a:t>
            </a:r>
            <a:r>
              <a:rPr lang="en-US" sz="1100" dirty="0">
                <a:latin typeface="+mj-lt"/>
                <a:hlinkClick r:id="rId3"/>
              </a:rPr>
              <a:t>sales of used cars</a:t>
            </a:r>
            <a:r>
              <a:rPr lang="ru-RU" sz="1100" dirty="0">
                <a:latin typeface="+mj-lt"/>
                <a:hlinkClick r:id="rId3"/>
              </a:rPr>
              <a:t> </a:t>
            </a:r>
            <a:r>
              <a:rPr lang="en-US" sz="1100" dirty="0">
                <a:latin typeface="+mj-lt"/>
              </a:rPr>
              <a:t>aged under three years in the first half of 2025, 2024 and 2023. In the first half of 2023, no Chinese brand entered TOP-10. In January-June 2024, three Chinese brands entered TOP-10 "fresh" used cars - CHERY, GEELY and HAVAL. In the first half of the current year, half of TOP-10 brands were Chinese. Deliveries of new and used European, Japanese, Korean cars aged under three years have significantly decreased in recent years, while Chinese automakers, on the contrary, have expanded their presence in the Russian market, which led to a similar composition of the "fresh" used car  market.</a:t>
            </a:r>
          </a:p>
        </p:txBody>
      </p:sp>
      <p:sp>
        <p:nvSpPr>
          <p:cNvPr id="3" name="TextBox 2">
            <a:extLst>
              <a:ext uri="{FF2B5EF4-FFF2-40B4-BE49-F238E27FC236}">
                <a16:creationId xmlns:a16="http://schemas.microsoft.com/office/drawing/2014/main" id="{3DA10C7D-C29C-4975-A38C-A1804B705EC0}"/>
              </a:ext>
            </a:extLst>
          </p:cNvPr>
          <p:cNvSpPr txBox="1"/>
          <p:nvPr/>
        </p:nvSpPr>
        <p:spPr>
          <a:xfrm>
            <a:off x="1285875" y="2308762"/>
            <a:ext cx="7635037" cy="253916"/>
          </a:xfrm>
          <a:prstGeom prst="rect">
            <a:avLst/>
          </a:prstGeom>
          <a:noFill/>
        </p:spPr>
        <p:txBody>
          <a:bodyPr wrap="square" rtlCol="0">
            <a:spAutoFit/>
          </a:bodyPr>
          <a:lstStyle/>
          <a:p>
            <a:pPr algn="ctr"/>
            <a:r>
              <a:rPr lang="en-US" sz="1050" b="1" dirty="0">
                <a:latin typeface="Arial" panose="020B0604020202020204" pitchFamily="34" charset="0"/>
                <a:cs typeface="Arial" panose="020B0604020202020204" pitchFamily="34" charset="0"/>
              </a:rPr>
              <a:t>Sales of used cars aged under</a:t>
            </a:r>
            <a:r>
              <a:rPr lang="ru-RU" sz="1050" b="1" dirty="0">
                <a:latin typeface="Arial" panose="020B0604020202020204" pitchFamily="34" charset="0"/>
                <a:cs typeface="Arial" panose="020B0604020202020204" pitchFamily="34" charset="0"/>
              </a:rPr>
              <a:t> 3 </a:t>
            </a:r>
            <a:r>
              <a:rPr lang="en-US" sz="1050" b="1" dirty="0">
                <a:latin typeface="Arial" panose="020B0604020202020204" pitchFamily="34" charset="0"/>
                <a:cs typeface="Arial" panose="020B0604020202020204" pitchFamily="34" charset="0"/>
              </a:rPr>
              <a:t>years</a:t>
            </a:r>
            <a:r>
              <a:rPr lang="ru-RU" sz="1050" b="1" dirty="0">
                <a:latin typeface="Arial" panose="020B0604020202020204" pitchFamily="34" charset="0"/>
                <a:cs typeface="Arial" panose="020B0604020202020204" pitchFamily="34" charset="0"/>
              </a:rPr>
              <a:t>, </a:t>
            </a:r>
            <a:r>
              <a:rPr lang="en-US" sz="1050" b="1" dirty="0">
                <a:latin typeface="Arial" panose="020B0604020202020204" pitchFamily="34" charset="0"/>
                <a:cs typeface="Arial" panose="020B0604020202020204" pitchFamily="34" charset="0"/>
              </a:rPr>
              <a:t>thousand units</a:t>
            </a:r>
            <a:endParaRPr lang="ru-RU" sz="1050" b="1"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13624777-80DC-43EC-AB0A-C2190CFEC4EE}"/>
              </a:ext>
            </a:extLst>
          </p:cNvPr>
          <p:cNvPicPr>
            <a:picLocks noChangeAspect="1"/>
          </p:cNvPicPr>
          <p:nvPr/>
        </p:nvPicPr>
        <p:blipFill>
          <a:blip r:embed="rId4"/>
          <a:stretch>
            <a:fillRect/>
          </a:stretch>
        </p:blipFill>
        <p:spPr>
          <a:xfrm>
            <a:off x="1285875" y="2783070"/>
            <a:ext cx="7791450" cy="3238500"/>
          </a:xfrm>
          <a:prstGeom prst="rect">
            <a:avLst/>
          </a:prstGeom>
        </p:spPr>
      </p:pic>
    </p:spTree>
    <p:extLst>
      <p:ext uri="{BB962C8B-B14F-4D97-AF65-F5344CB8AC3E}">
        <p14:creationId xmlns:p14="http://schemas.microsoft.com/office/powerpoint/2010/main" val="9400954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702</TotalTime>
  <Words>160</Words>
  <Application>Microsoft Office PowerPoint</Application>
  <PresentationFormat>Экран (4:3)</PresentationFormat>
  <Paragraphs>6</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Calibri Light</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Болушева Ольга Александровна</dc:creator>
  <cp:lastModifiedBy>Болушева Ольга Александровна</cp:lastModifiedBy>
  <cp:revision>142</cp:revision>
  <cp:lastPrinted>2025-07-17T07:06:25Z</cp:lastPrinted>
  <dcterms:created xsi:type="dcterms:W3CDTF">2022-08-09T13:01:09Z</dcterms:created>
  <dcterms:modified xsi:type="dcterms:W3CDTF">2025-07-24T08:25:30Z</dcterms:modified>
</cp:coreProperties>
</file>