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414341"/>
    <a:srgbClr val="404440"/>
    <a:srgbClr val="4472C4"/>
    <a:srgbClr val="70AD47"/>
    <a:srgbClr val="FFC000"/>
    <a:srgbClr val="ED7D31"/>
    <a:srgbClr val="A5A5A5"/>
    <a:srgbClr val="D1C8B3"/>
    <a:srgbClr val="A9A4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859" autoAdjust="0"/>
    <p:restoredTop sz="94660"/>
  </p:normalViewPr>
  <p:slideViewPr>
    <p:cSldViewPr snapToGrid="0">
      <p:cViewPr>
        <p:scale>
          <a:sx n="100" d="100"/>
          <a:sy n="100" d="100"/>
        </p:scale>
        <p:origin x="2454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8/28/2023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napinfo.ru/services/corporate-vehicle-market/corporate-vehicle-market-2/" TargetMode="External"/><Relationship Id="rId2" Type="http://schemas.openxmlformats.org/officeDocument/2006/relationships/hyperlink" Target="https://en.napinfo.ru/services/automotive-statistics/automotive-statistics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free-powerpoint-templates-design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2"/>
          <p:cNvSpPr txBox="1">
            <a:spLocks/>
          </p:cNvSpPr>
          <p:nvPr/>
        </p:nvSpPr>
        <p:spPr>
          <a:xfrm>
            <a:off x="1916042" y="226614"/>
            <a:ext cx="7012423" cy="4307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16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13932" y="645056"/>
            <a:ext cx="7622023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lnSpc>
                <a:spcPts val="1500"/>
              </a:lnSpc>
              <a:spcAft>
                <a:spcPts val="1200"/>
              </a:spcAft>
            </a:pPr>
            <a:r>
              <a:rPr lang="en-US" sz="1000" dirty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marketing agency </a:t>
            </a:r>
            <a:r>
              <a:rPr lang="en-US" sz="1000" dirty="0" err="1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NAPI</a:t>
            </a:r>
            <a:r>
              <a:rPr lang="en-US" sz="1000" dirty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analyzed the demand for electric vehicles from private and corporate buyers. </a:t>
            </a:r>
            <a:r>
              <a:rPr lang="en-US" sz="1000" dirty="0" smtClean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Following results </a:t>
            </a:r>
            <a:r>
              <a:rPr lang="en-US" sz="1000" dirty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seven months of 2023, sales of electric vehicles to </a:t>
            </a:r>
            <a:r>
              <a:rPr lang="en-US" sz="1000" dirty="0" smtClean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private buyers</a:t>
            </a:r>
            <a:r>
              <a:rPr lang="ru-RU" sz="1000" dirty="0" smtClean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 </a:t>
            </a:r>
            <a:r>
              <a:rPr lang="en-US" sz="1000" dirty="0" smtClean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increased </a:t>
            </a:r>
            <a:r>
              <a:rPr lang="en-US" sz="1000" dirty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288%, </a:t>
            </a:r>
            <a:r>
              <a:rPr lang="en-US" sz="1000" dirty="0" smtClean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vehicle </a:t>
            </a:r>
            <a:r>
              <a:rPr lang="en-US" sz="1000" dirty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owners primarily chose VOLKSWAGEN </a:t>
            </a:r>
            <a:r>
              <a:rPr lang="en-US" sz="1000" dirty="0" err="1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ID.4</a:t>
            </a:r>
            <a:r>
              <a:rPr lang="en-US" sz="1000" dirty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TESLA MODEL Y, </a:t>
            </a:r>
            <a:r>
              <a:rPr lang="en-US" sz="1000" dirty="0" smtClean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1000" dirty="0" err="1" smtClean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ZEEKR</a:t>
            </a:r>
            <a:r>
              <a:rPr lang="en-US" sz="1000" dirty="0" smtClean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001 EV. German electric vehicles accounted for 34% of the market, Chinese electric vehicles occupied 31%, Russian </a:t>
            </a:r>
            <a:r>
              <a:rPr lang="en-US" sz="1000" dirty="0" err="1" smtClean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Evolute</a:t>
            </a:r>
            <a:r>
              <a:rPr lang="en-US" sz="1000" dirty="0" smtClean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1000" dirty="0" err="1" smtClean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Moskvich</a:t>
            </a:r>
            <a:r>
              <a:rPr lang="en-US" sz="1000" dirty="0" smtClean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- 12%. Sales </a:t>
            </a:r>
            <a:r>
              <a:rPr lang="en-US" sz="1000" dirty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electric vehicles to </a:t>
            </a:r>
            <a:r>
              <a:rPr lang="en-US" sz="1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corporate customers</a:t>
            </a:r>
            <a:r>
              <a:rPr lang="ru-RU" sz="1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 </a:t>
            </a:r>
            <a:r>
              <a:rPr lang="en-US" sz="1000" dirty="0" smtClean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grew </a:t>
            </a:r>
            <a:r>
              <a:rPr lang="en-US" sz="1000" dirty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486%, </a:t>
            </a:r>
            <a:r>
              <a:rPr lang="en-US" sz="1000" dirty="0" err="1" smtClean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EVOLUTE</a:t>
            </a:r>
            <a:r>
              <a:rPr lang="en-US" sz="1000" dirty="0" smtClean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I-PRO</a:t>
            </a:r>
            <a:r>
              <a:rPr lang="en-US" sz="1000" dirty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smtClean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became</a:t>
            </a:r>
            <a:r>
              <a:rPr lang="en-US" sz="1000" dirty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absolute </a:t>
            </a:r>
            <a:r>
              <a:rPr lang="en-US" sz="1000" dirty="0" smtClean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leader: it occupied </a:t>
            </a:r>
            <a:r>
              <a:rPr lang="en-US" sz="1000" dirty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almost a third of the corporate </a:t>
            </a:r>
            <a:r>
              <a:rPr lang="en-US" sz="1000" dirty="0" smtClean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electric vehicle </a:t>
            </a:r>
            <a:r>
              <a:rPr lang="en-US" sz="1000" dirty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market. The </a:t>
            </a:r>
            <a:r>
              <a:rPr lang="en-US" sz="1000" dirty="0" smtClean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Russian </a:t>
            </a:r>
            <a:r>
              <a:rPr lang="en-US" sz="1000" dirty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electric vehicles accounted for 49.5% of corporate sales, </a:t>
            </a:r>
            <a:r>
              <a:rPr lang="en-US" sz="1000" dirty="0" smtClean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Chinese ones </a:t>
            </a:r>
            <a:r>
              <a:rPr lang="en-US" sz="1000" dirty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31%. </a:t>
            </a:r>
            <a:endParaRPr lang="en-US" sz="1000" dirty="0" smtClean="0">
              <a:solidFill>
                <a:srgbClr val="2121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hlinkClick r:id="rId4"/>
            <a:extLst>
              <a:ext uri="{FF2B5EF4-FFF2-40B4-BE49-F238E27FC236}">
                <a16:creationId xmlns:a16="http://schemas.microsoft.com/office/drawing/2014/main" id="{367F19FD-A728-244F-A721-C32F573A2B6C}"/>
              </a:ext>
            </a:extLst>
          </p:cNvPr>
          <p:cNvSpPr txBox="1"/>
          <p:nvPr/>
        </p:nvSpPr>
        <p:spPr>
          <a:xfrm>
            <a:off x="5681133" y="6569509"/>
            <a:ext cx="2828277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ru-RU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NAPI</a:t>
            </a:r>
            <a:r>
              <a:rPr lang="ru-RU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National Industrial Information Agency</a:t>
            </a:r>
            <a:r>
              <a:rPr lang="ru-RU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>
            <a:hlinkClick r:id="rId4"/>
            <a:extLst>
              <a:ext uri="{FF2B5EF4-FFF2-40B4-BE49-F238E27FC236}">
                <a16:creationId xmlns:a16="http://schemas.microsoft.com/office/drawing/2014/main" id="{8951C0F7-5B66-6F43-B268-AF859CE8BA04}"/>
              </a:ext>
            </a:extLst>
          </p:cNvPr>
          <p:cNvSpPr txBox="1"/>
          <p:nvPr/>
        </p:nvSpPr>
        <p:spPr>
          <a:xfrm>
            <a:off x="5328464" y="2095266"/>
            <a:ext cx="3600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 defTabSz="914400">
              <a:defRPr sz="1050" b="1"/>
            </a:lvl1pPr>
            <a:lvl2pPr defTabSz="914400"/>
            <a:lvl3pPr defTabSz="914400"/>
            <a:lvl4pPr defTabSz="914400"/>
            <a:lvl5pPr defTabSz="914400"/>
            <a:lvl6pPr defTabSz="914400"/>
            <a:lvl7pPr defTabSz="914400"/>
            <a:lvl8pPr defTabSz="914400"/>
            <a:lvl9pPr defTabSz="914400"/>
          </a:lstStyle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Private buyers</a:t>
            </a: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2023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(January-July)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8748242-CA8B-4481-9013-A380476B502B}"/>
              </a:ext>
            </a:extLst>
          </p:cNvPr>
          <p:cNvSpPr/>
          <p:nvPr/>
        </p:nvSpPr>
        <p:spPr>
          <a:xfrm>
            <a:off x="1413933" y="314045"/>
            <a:ext cx="762202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ru-RU" sz="1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Fleets </a:t>
            </a:r>
            <a:r>
              <a:rPr lang="en-US" altLang="ru-RU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vote for Russian electric </a:t>
            </a:r>
            <a:r>
              <a:rPr lang="en-US" altLang="ru-RU" sz="1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vehicles, </a:t>
            </a:r>
            <a:r>
              <a:rPr lang="en-US" altLang="ru-RU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private buyers </a:t>
            </a:r>
            <a:r>
              <a:rPr lang="en-US" altLang="ru-RU" sz="1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altLang="ru-RU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lang="en-US" altLang="ru-RU" sz="1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Germans brands</a:t>
            </a:r>
            <a:endParaRPr lang="ru-RU" altLang="ru-RU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4286223"/>
              </p:ext>
            </p:extLst>
          </p:nvPr>
        </p:nvGraphicFramePr>
        <p:xfrm>
          <a:off x="1521903" y="2380183"/>
          <a:ext cx="3599999" cy="17999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28117">
                  <a:extLst>
                    <a:ext uri="{9D8B030D-6E8A-4147-A177-3AD203B41FA5}">
                      <a16:colId xmlns:a16="http://schemas.microsoft.com/office/drawing/2014/main" val="3774922380"/>
                    </a:ext>
                  </a:extLst>
                </a:gridCol>
                <a:gridCol w="840835">
                  <a:extLst>
                    <a:ext uri="{9D8B030D-6E8A-4147-A177-3AD203B41FA5}">
                      <a16:colId xmlns:a16="http://schemas.microsoft.com/office/drawing/2014/main" val="2514735518"/>
                    </a:ext>
                  </a:extLst>
                </a:gridCol>
                <a:gridCol w="1031047">
                  <a:extLst>
                    <a:ext uri="{9D8B030D-6E8A-4147-A177-3AD203B41FA5}">
                      <a16:colId xmlns:a16="http://schemas.microsoft.com/office/drawing/2014/main" val="3735963733"/>
                    </a:ext>
                  </a:extLst>
                </a:gridCol>
              </a:tblGrid>
              <a:tr h="20394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Q-ty, units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Share</a:t>
                      </a:r>
                      <a:r>
                        <a:rPr lang="ru-RU" sz="10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,%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887106"/>
                  </a:ext>
                </a:extLst>
              </a:tr>
              <a:tr h="20394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TESLA MODEL Y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9338543"/>
                  </a:ext>
                </a:extLst>
              </a:tr>
              <a:tr h="20394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TESLA MODEL 3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7394525"/>
                  </a:ext>
                </a:extLst>
              </a:tr>
              <a:tr h="20394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 E-TRON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7655902"/>
                  </a:ext>
                </a:extLst>
              </a:tr>
              <a:tr h="20394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PORSCHE TAYCAN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5176445"/>
                  </a:ext>
                </a:extLst>
              </a:tr>
              <a:tr h="20394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VOLKSWAGEN ID.4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8031322"/>
                  </a:ext>
                </a:extLst>
              </a:tr>
              <a:tr h="20394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</a:t>
                      </a:r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-5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</a:t>
                      </a:r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567785"/>
                  </a:ext>
                </a:extLst>
              </a:tr>
              <a:tr h="20394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9093050"/>
                  </a:ext>
                </a:extLst>
              </a:tr>
              <a:tr h="16843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ru-RU" sz="10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r>
                        <a:rPr lang="en-US" sz="1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5103067"/>
                  </a:ext>
                </a:extLst>
              </a:tr>
            </a:tbl>
          </a:graphicData>
        </a:graphic>
      </p:graphicFrame>
      <p:graphicFrame>
        <p:nvGraphicFramePr>
          <p:cNvPr id="22" name="Таблиц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6273556"/>
              </p:ext>
            </p:extLst>
          </p:nvPr>
        </p:nvGraphicFramePr>
        <p:xfrm>
          <a:off x="1521903" y="4561401"/>
          <a:ext cx="3599999" cy="180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37907">
                  <a:extLst>
                    <a:ext uri="{9D8B030D-6E8A-4147-A177-3AD203B41FA5}">
                      <a16:colId xmlns:a16="http://schemas.microsoft.com/office/drawing/2014/main" val="3774922380"/>
                    </a:ext>
                  </a:extLst>
                </a:gridCol>
                <a:gridCol w="831045">
                  <a:extLst>
                    <a:ext uri="{9D8B030D-6E8A-4147-A177-3AD203B41FA5}">
                      <a16:colId xmlns:a16="http://schemas.microsoft.com/office/drawing/2014/main" val="2514735518"/>
                    </a:ext>
                  </a:extLst>
                </a:gridCol>
                <a:gridCol w="1031047">
                  <a:extLst>
                    <a:ext uri="{9D8B030D-6E8A-4147-A177-3AD203B41FA5}">
                      <a16:colId xmlns:a16="http://schemas.microsoft.com/office/drawing/2014/main" val="3735963733"/>
                    </a:ext>
                  </a:extLst>
                </a:gridCol>
              </a:tblGrid>
              <a:tr h="200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</a:t>
                      </a:r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Q-ty, units</a:t>
                      </a:r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Share</a:t>
                      </a:r>
                      <a:r>
                        <a:rPr lang="ru-RU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,%</a:t>
                      </a:r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887106"/>
                  </a:ext>
                </a:extLst>
              </a:tr>
              <a:tr h="200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PORSCHE TAYCAN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9338543"/>
                  </a:ext>
                </a:extLst>
              </a:tr>
              <a:tr h="200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 E-TRON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7394525"/>
                  </a:ext>
                </a:extLst>
              </a:tr>
              <a:tr h="200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JAC IEV7S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7655902"/>
                  </a:ext>
                </a:extLst>
              </a:tr>
              <a:tr h="200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TESLA MODEL 3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5176445"/>
                  </a:ext>
                </a:extLst>
              </a:tr>
              <a:tr h="200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TESLA MODEL Y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8031322"/>
                  </a:ext>
                </a:extLst>
              </a:tr>
              <a:tr h="200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</a:t>
                      </a:r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-5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</a:t>
                      </a:r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567785"/>
                  </a:ext>
                </a:extLst>
              </a:tr>
              <a:tr h="200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9093050"/>
                  </a:ext>
                </a:extLst>
              </a:tr>
              <a:tr h="200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ru-RU" sz="10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r>
                        <a:rPr lang="en-US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ru-RU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5103067"/>
                  </a:ext>
                </a:extLst>
              </a:tr>
            </a:tbl>
          </a:graphicData>
        </a:graphic>
      </p:graphicFrame>
      <p:graphicFrame>
        <p:nvGraphicFramePr>
          <p:cNvPr id="23" name="Таблица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7092193"/>
              </p:ext>
            </p:extLst>
          </p:nvPr>
        </p:nvGraphicFramePr>
        <p:xfrm>
          <a:off x="5328464" y="2377832"/>
          <a:ext cx="3600000" cy="17999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40001">
                  <a:extLst>
                    <a:ext uri="{9D8B030D-6E8A-4147-A177-3AD203B41FA5}">
                      <a16:colId xmlns:a16="http://schemas.microsoft.com/office/drawing/2014/main" val="1381208832"/>
                    </a:ext>
                  </a:extLst>
                </a:gridCol>
                <a:gridCol w="829482">
                  <a:extLst>
                    <a:ext uri="{9D8B030D-6E8A-4147-A177-3AD203B41FA5}">
                      <a16:colId xmlns:a16="http://schemas.microsoft.com/office/drawing/2014/main" val="3576207462"/>
                    </a:ext>
                  </a:extLst>
                </a:gridCol>
                <a:gridCol w="1030517">
                  <a:extLst>
                    <a:ext uri="{9D8B030D-6E8A-4147-A177-3AD203B41FA5}">
                      <a16:colId xmlns:a16="http://schemas.microsoft.com/office/drawing/2014/main" val="3132835039"/>
                    </a:ext>
                  </a:extLst>
                </a:gridCol>
              </a:tblGrid>
              <a:tr h="19754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Q-ty, units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Share</a:t>
                      </a:r>
                      <a:r>
                        <a:rPr lang="ru-RU" sz="10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,%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4695376"/>
                  </a:ext>
                </a:extLst>
              </a:tr>
              <a:tr h="20030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VOLKSWAGEN ID.4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250092"/>
                  </a:ext>
                </a:extLst>
              </a:tr>
              <a:tr h="20030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TESLA MODEL Y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2124056"/>
                  </a:ext>
                </a:extLst>
              </a:tr>
              <a:tr h="20030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ZEEKR 001 EV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8045741"/>
                  </a:ext>
                </a:extLst>
              </a:tr>
              <a:tr h="20030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VOLKSWAGEN ID.6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5472073"/>
                  </a:ext>
                </a:extLst>
              </a:tr>
              <a:tr h="20030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EVOLUTE I-JOY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8844139"/>
                  </a:ext>
                </a:extLst>
              </a:tr>
              <a:tr h="20030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</a:t>
                      </a:r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-5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1 956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</a:t>
                      </a:r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0151495"/>
                  </a:ext>
                </a:extLst>
              </a:tr>
              <a:tr h="20030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1 747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8301343"/>
                  </a:ext>
                </a:extLst>
              </a:tr>
              <a:tr h="20030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ru-RU" sz="10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3 703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r>
                        <a:rPr lang="en-US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ru-RU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3646321"/>
                  </a:ext>
                </a:extLst>
              </a:tr>
            </a:tbl>
          </a:graphicData>
        </a:graphic>
      </p:graphicFrame>
      <p:graphicFrame>
        <p:nvGraphicFramePr>
          <p:cNvPr id="33" name="Таблица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8375639"/>
              </p:ext>
            </p:extLst>
          </p:nvPr>
        </p:nvGraphicFramePr>
        <p:xfrm>
          <a:off x="5328464" y="4561405"/>
          <a:ext cx="3600000" cy="17999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48573">
                  <a:extLst>
                    <a:ext uri="{9D8B030D-6E8A-4147-A177-3AD203B41FA5}">
                      <a16:colId xmlns:a16="http://schemas.microsoft.com/office/drawing/2014/main" val="1381208832"/>
                    </a:ext>
                  </a:extLst>
                </a:gridCol>
                <a:gridCol w="820910">
                  <a:extLst>
                    <a:ext uri="{9D8B030D-6E8A-4147-A177-3AD203B41FA5}">
                      <a16:colId xmlns:a16="http://schemas.microsoft.com/office/drawing/2014/main" val="3576207462"/>
                    </a:ext>
                  </a:extLst>
                </a:gridCol>
                <a:gridCol w="1030517">
                  <a:extLst>
                    <a:ext uri="{9D8B030D-6E8A-4147-A177-3AD203B41FA5}">
                      <a16:colId xmlns:a16="http://schemas.microsoft.com/office/drawing/2014/main" val="3132835039"/>
                    </a:ext>
                  </a:extLst>
                </a:gridCol>
              </a:tblGrid>
              <a:tr h="19754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</a:t>
                      </a:r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Q-ty, units</a:t>
                      </a:r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Share</a:t>
                      </a:r>
                      <a:r>
                        <a:rPr lang="ru-RU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,%</a:t>
                      </a:r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4695376"/>
                  </a:ext>
                </a:extLst>
              </a:tr>
              <a:tr h="20030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EVOLUTE I-PRO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250092"/>
                  </a:ext>
                </a:extLst>
              </a:tr>
              <a:tr h="20030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MOSKVICH 3E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2124056"/>
                  </a:ext>
                </a:extLst>
              </a:tr>
              <a:tr h="20030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EVOLUTE I-JOY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8045741"/>
                  </a:ext>
                </a:extLst>
              </a:tr>
              <a:tr h="20030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VOYAH FREE EV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5472073"/>
                  </a:ext>
                </a:extLst>
              </a:tr>
              <a:tr h="20030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ZEEKR 001 EV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8844139"/>
                  </a:ext>
                </a:extLst>
              </a:tr>
              <a:tr h="20030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</a:t>
                      </a:r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-5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</a:t>
                      </a:r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0151495"/>
                  </a:ext>
                </a:extLst>
              </a:tr>
              <a:tr h="20030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8301343"/>
                  </a:ext>
                </a:extLst>
              </a:tr>
              <a:tr h="20030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ru-RU" sz="10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1 547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r>
                        <a:rPr lang="en-US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ru-RU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3646321"/>
                  </a:ext>
                </a:extLst>
              </a:tr>
            </a:tbl>
          </a:graphicData>
        </a:graphic>
      </p:graphicFrame>
      <p:sp>
        <p:nvSpPr>
          <p:cNvPr id="34" name="TextBox 33">
            <a:hlinkClick r:id="rId4"/>
            <a:extLst>
              <a:ext uri="{FF2B5EF4-FFF2-40B4-BE49-F238E27FC236}">
                <a16:creationId xmlns:a16="http://schemas.microsoft.com/office/drawing/2014/main" id="{8951C0F7-5B66-6F43-B268-AF859CE8BA04}"/>
              </a:ext>
            </a:extLst>
          </p:cNvPr>
          <p:cNvSpPr txBox="1"/>
          <p:nvPr/>
        </p:nvSpPr>
        <p:spPr>
          <a:xfrm>
            <a:off x="1521902" y="2095266"/>
            <a:ext cx="3600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 defTabSz="914400">
              <a:defRPr sz="1050" b="1"/>
            </a:lvl1pPr>
            <a:lvl2pPr defTabSz="914400"/>
            <a:lvl3pPr defTabSz="914400"/>
            <a:lvl4pPr defTabSz="914400"/>
            <a:lvl5pPr defTabSz="914400"/>
            <a:lvl6pPr defTabSz="914400"/>
            <a:lvl7pPr defTabSz="914400"/>
            <a:lvl8pPr defTabSz="914400"/>
            <a:lvl9pPr defTabSz="914400"/>
          </a:lstStyle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Private buyers</a:t>
            </a: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202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(January-July)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>
            <a:hlinkClick r:id="rId4"/>
            <a:extLst>
              <a:ext uri="{FF2B5EF4-FFF2-40B4-BE49-F238E27FC236}">
                <a16:creationId xmlns:a16="http://schemas.microsoft.com/office/drawing/2014/main" id="{8951C0F7-5B66-6F43-B268-AF859CE8BA04}"/>
              </a:ext>
            </a:extLst>
          </p:cNvPr>
          <p:cNvSpPr txBox="1"/>
          <p:nvPr/>
        </p:nvSpPr>
        <p:spPr>
          <a:xfrm>
            <a:off x="1521902" y="4290193"/>
            <a:ext cx="359999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 defTabSz="914400">
              <a:defRPr sz="1050" b="1"/>
            </a:lvl1pPr>
            <a:lvl2pPr defTabSz="914400"/>
            <a:lvl3pPr defTabSz="914400"/>
            <a:lvl4pPr defTabSz="914400"/>
            <a:lvl5pPr defTabSz="914400"/>
            <a:lvl6pPr defTabSz="914400"/>
            <a:lvl7pPr defTabSz="914400"/>
            <a:lvl8pPr defTabSz="914400"/>
            <a:lvl9pPr defTabSz="914400"/>
          </a:lstStyle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Corporate customers</a:t>
            </a: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202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2 (January-July</a:t>
            </a:r>
            <a:r>
              <a:rPr lang="en-US" sz="1000" dirty="0" smtClean="0">
                <a:solidFill>
                  <a:srgbClr val="41434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000" dirty="0">
              <a:solidFill>
                <a:srgbClr val="41434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>
            <a:hlinkClick r:id="rId4"/>
            <a:extLst>
              <a:ext uri="{FF2B5EF4-FFF2-40B4-BE49-F238E27FC236}">
                <a16:creationId xmlns:a16="http://schemas.microsoft.com/office/drawing/2014/main" id="{8951C0F7-5B66-6F43-B268-AF859CE8BA04}"/>
              </a:ext>
            </a:extLst>
          </p:cNvPr>
          <p:cNvSpPr txBox="1"/>
          <p:nvPr/>
        </p:nvSpPr>
        <p:spPr>
          <a:xfrm>
            <a:off x="5328464" y="4290193"/>
            <a:ext cx="3600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 defTabSz="914400">
              <a:defRPr sz="1050" b="1"/>
            </a:lvl1pPr>
            <a:lvl2pPr defTabSz="914400"/>
            <a:lvl3pPr defTabSz="914400"/>
            <a:lvl4pPr defTabSz="914400"/>
            <a:lvl5pPr defTabSz="914400"/>
            <a:lvl6pPr defTabSz="914400"/>
            <a:lvl7pPr defTabSz="914400"/>
            <a:lvl8pPr defTabSz="914400"/>
            <a:lvl9pPr defTabSz="914400"/>
          </a:lstStyle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Corporate customers</a:t>
            </a: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2023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(January-July)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1086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1161</TotalTime>
  <Words>427</Words>
  <Application>Microsoft Office PowerPoint</Application>
  <PresentationFormat>Экран (4:3)</PresentationFormat>
  <Paragraphs>115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139</cp:revision>
  <cp:lastPrinted>2023-08-28T07:44:36Z</cp:lastPrinted>
  <dcterms:created xsi:type="dcterms:W3CDTF">2022-08-09T13:01:09Z</dcterms:created>
  <dcterms:modified xsi:type="dcterms:W3CDTF">2023-08-28T08:32:49Z</dcterms:modified>
</cp:coreProperties>
</file>