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414341"/>
    <a:srgbClr val="404440"/>
    <a:srgbClr val="4472C4"/>
    <a:srgbClr val="70AD47"/>
    <a:srgbClr val="FFC000"/>
    <a:srgbClr val="ED7D31"/>
    <a:srgbClr val="A5A5A5"/>
    <a:srgbClr val="D1C8B3"/>
    <a:srgbClr val="A9A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corporate-vehicle-market/corporate-vehicle-market-2/" TargetMode="External"/><Relationship Id="rId2" Type="http://schemas.openxmlformats.org/officeDocument/2006/relationships/hyperlink" Target="https://en.napinfo.ru/services/automotive-statistics/automotive-statistic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916042" y="226614"/>
            <a:ext cx="7012423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3932" y="645056"/>
            <a:ext cx="762202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ts val="1500"/>
              </a:lnSpc>
              <a:spcAft>
                <a:spcPts val="1200"/>
              </a:spcAft>
            </a:pP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marketing agency </a:t>
            </a:r>
            <a:r>
              <a:rPr lang="en-US" sz="10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analyzed the demand for electric vehicles from private and corporate buyers.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results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seven months of 2023, sales of electric vehicles to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private buyers</a:t>
            </a:r>
            <a:r>
              <a:rPr lang="ru-RU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288%,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 primarily chose VOLKSWAGEN </a:t>
            </a:r>
            <a:r>
              <a:rPr lang="en-US" sz="10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ID.4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TESLA MODEL Y,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err="1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ZEEKR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001 EV. German electric vehicles accounted for 34% of the market, Chinese electric vehicles occupied 31%, Russian </a:t>
            </a:r>
            <a:r>
              <a:rPr lang="en-US" sz="1000" dirty="0" err="1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Evolute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err="1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Moskvich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- 12%. Sales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electric vehicles to 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corporate customers</a:t>
            </a:r>
            <a:r>
              <a:rPr lang="ru-RU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grew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486%, </a:t>
            </a:r>
            <a:r>
              <a:rPr lang="en-US" sz="1000" dirty="0" err="1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EVOLUTE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I-PRO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became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absolute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leader: it occupied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 a third of the corporate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 vehicle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market. The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 vehicles accounted for 49.5% of corporate sales, </a:t>
            </a:r>
            <a:r>
              <a:rPr lang="en-US" sz="10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Chinese ones </a:t>
            </a:r>
            <a:r>
              <a:rPr lang="en-US" sz="1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31%. </a:t>
            </a:r>
            <a:endParaRPr lang="en-US" sz="1000" dirty="0" smtClean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5681133" y="6569509"/>
            <a:ext cx="2828277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5328464" y="2095266"/>
            <a:ext cx="360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defTabSz="914400">
              <a:defRPr sz="1050"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Private buyers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(January-July)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1413933" y="314045"/>
            <a:ext cx="76220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Fleets </a:t>
            </a:r>
            <a:r>
              <a:rPr lang="en-US" alt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for Russian electric </a:t>
            </a:r>
            <a:r>
              <a:rPr lang="en-US" alt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vehicles, </a:t>
            </a:r>
            <a:r>
              <a:rPr lang="en-US" alt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buyers </a:t>
            </a:r>
            <a:r>
              <a:rPr lang="en-US" alt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Germans brands</a:t>
            </a:r>
            <a:endParaRPr lang="ru-RU" alt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86223"/>
              </p:ext>
            </p:extLst>
          </p:nvPr>
        </p:nvGraphicFramePr>
        <p:xfrm>
          <a:off x="1521903" y="2380183"/>
          <a:ext cx="3599999" cy="1799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17">
                  <a:extLst>
                    <a:ext uri="{9D8B030D-6E8A-4147-A177-3AD203B41FA5}">
                      <a16:colId xmlns:a16="http://schemas.microsoft.com/office/drawing/2014/main" val="3774922380"/>
                    </a:ext>
                  </a:extLst>
                </a:gridCol>
                <a:gridCol w="840835">
                  <a:extLst>
                    <a:ext uri="{9D8B030D-6E8A-4147-A177-3AD203B41FA5}">
                      <a16:colId xmlns:a16="http://schemas.microsoft.com/office/drawing/2014/main" val="2514735518"/>
                    </a:ext>
                  </a:extLst>
                </a:gridCol>
                <a:gridCol w="1031047">
                  <a:extLst>
                    <a:ext uri="{9D8B030D-6E8A-4147-A177-3AD203B41FA5}">
                      <a16:colId xmlns:a16="http://schemas.microsoft.com/office/drawing/2014/main" val="3735963733"/>
                    </a:ext>
                  </a:extLst>
                </a:gridCol>
              </a:tblGrid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Q-ty, units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ru-RU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887106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TESLA MODEL Y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338543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TESLA MODEL 3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394525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 E-TRON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655902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PORSCHE TAYCAN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176445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VOLKSWAGEN ID.4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031322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67785"/>
                  </a:ext>
                </a:extLst>
              </a:tr>
              <a:tr h="203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093050"/>
                  </a:ext>
                </a:extLst>
              </a:tr>
              <a:tr h="1684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103067"/>
                  </a:ext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273556"/>
              </p:ext>
            </p:extLst>
          </p:nvPr>
        </p:nvGraphicFramePr>
        <p:xfrm>
          <a:off x="1521903" y="4561401"/>
          <a:ext cx="3599999" cy="18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907">
                  <a:extLst>
                    <a:ext uri="{9D8B030D-6E8A-4147-A177-3AD203B41FA5}">
                      <a16:colId xmlns:a16="http://schemas.microsoft.com/office/drawing/2014/main" val="3774922380"/>
                    </a:ext>
                  </a:extLst>
                </a:gridCol>
                <a:gridCol w="831045">
                  <a:extLst>
                    <a:ext uri="{9D8B030D-6E8A-4147-A177-3AD203B41FA5}">
                      <a16:colId xmlns:a16="http://schemas.microsoft.com/office/drawing/2014/main" val="2514735518"/>
                    </a:ext>
                  </a:extLst>
                </a:gridCol>
                <a:gridCol w="1031047">
                  <a:extLst>
                    <a:ext uri="{9D8B030D-6E8A-4147-A177-3AD203B41FA5}">
                      <a16:colId xmlns:a16="http://schemas.microsoft.com/office/drawing/2014/main" val="3735963733"/>
                    </a:ext>
                  </a:extLst>
                </a:gridCol>
              </a:tblGrid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Q-ty, units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,%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887106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PORSCHE TAYCAN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338543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 E-TRON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394525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 IEV7S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655902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TESLA MODEL 3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176445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TESLA MODEL Y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031322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67785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093050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103067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092193"/>
              </p:ext>
            </p:extLst>
          </p:nvPr>
        </p:nvGraphicFramePr>
        <p:xfrm>
          <a:off x="5328464" y="2377832"/>
          <a:ext cx="3600000" cy="1799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0001">
                  <a:extLst>
                    <a:ext uri="{9D8B030D-6E8A-4147-A177-3AD203B41FA5}">
                      <a16:colId xmlns:a16="http://schemas.microsoft.com/office/drawing/2014/main" val="1381208832"/>
                    </a:ext>
                  </a:extLst>
                </a:gridCol>
                <a:gridCol w="829482">
                  <a:extLst>
                    <a:ext uri="{9D8B030D-6E8A-4147-A177-3AD203B41FA5}">
                      <a16:colId xmlns:a16="http://schemas.microsoft.com/office/drawing/2014/main" val="3576207462"/>
                    </a:ext>
                  </a:extLst>
                </a:gridCol>
                <a:gridCol w="1030517">
                  <a:extLst>
                    <a:ext uri="{9D8B030D-6E8A-4147-A177-3AD203B41FA5}">
                      <a16:colId xmlns:a16="http://schemas.microsoft.com/office/drawing/2014/main" val="3132835039"/>
                    </a:ext>
                  </a:extLst>
                </a:gridCol>
              </a:tblGrid>
              <a:tr h="197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Q-ty, units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ru-RU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695376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VOLKSWAGEN ID.4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50092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TESLA MODEL Y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124056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ZEEKR 001 EV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045741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VOLKSWAGEN ID.6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472073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EVOLUTE I-JOY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844139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1 956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151495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1 747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301343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3 703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646321"/>
                  </a:ext>
                </a:extLst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375639"/>
              </p:ext>
            </p:extLst>
          </p:nvPr>
        </p:nvGraphicFramePr>
        <p:xfrm>
          <a:off x="5328464" y="4561405"/>
          <a:ext cx="3600000" cy="1799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8573">
                  <a:extLst>
                    <a:ext uri="{9D8B030D-6E8A-4147-A177-3AD203B41FA5}">
                      <a16:colId xmlns:a16="http://schemas.microsoft.com/office/drawing/2014/main" val="1381208832"/>
                    </a:ext>
                  </a:extLst>
                </a:gridCol>
                <a:gridCol w="820910">
                  <a:extLst>
                    <a:ext uri="{9D8B030D-6E8A-4147-A177-3AD203B41FA5}">
                      <a16:colId xmlns:a16="http://schemas.microsoft.com/office/drawing/2014/main" val="3576207462"/>
                    </a:ext>
                  </a:extLst>
                </a:gridCol>
                <a:gridCol w="1030517">
                  <a:extLst>
                    <a:ext uri="{9D8B030D-6E8A-4147-A177-3AD203B41FA5}">
                      <a16:colId xmlns:a16="http://schemas.microsoft.com/office/drawing/2014/main" val="3132835039"/>
                    </a:ext>
                  </a:extLst>
                </a:gridCol>
              </a:tblGrid>
              <a:tr h="197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Q-ty, units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,%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695376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EVOLUTE I-PRO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50092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MOSKVICH 3E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124056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EVOLUTE I-JOY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045741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VOYAH FREE EV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472073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ZEEKR 001 EV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844139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151495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301343"/>
                  </a:ext>
                </a:extLst>
              </a:tr>
              <a:tr h="20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1 547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646321"/>
                  </a:ext>
                </a:extLst>
              </a:tr>
            </a:tbl>
          </a:graphicData>
        </a:graphic>
      </p:graphicFrame>
      <p:sp>
        <p:nvSpPr>
          <p:cNvPr id="34" name="TextBox 33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521902" y="2095266"/>
            <a:ext cx="360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defTabSz="914400">
              <a:defRPr sz="1050"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buyers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(January-July)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521902" y="4290193"/>
            <a:ext cx="3599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defTabSz="914400">
              <a:defRPr sz="1050"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customers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 (January-July</a:t>
            </a:r>
            <a:r>
              <a:rPr lang="en-US" sz="1000" dirty="0" smtClean="0">
                <a:solidFill>
                  <a:srgbClr val="414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000" dirty="0">
              <a:solidFill>
                <a:srgbClr val="4143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5328464" y="4290193"/>
            <a:ext cx="360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defTabSz="914400">
              <a:defRPr sz="1050"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Corporate customers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(January-July)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08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1161</TotalTime>
  <Words>427</Words>
  <Application>Microsoft Office PowerPoint</Application>
  <PresentationFormat>Экран (4:3)</PresentationFormat>
  <Paragraphs>115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139</cp:revision>
  <cp:lastPrinted>2023-08-28T07:44:36Z</cp:lastPrinted>
  <dcterms:created xsi:type="dcterms:W3CDTF">2022-08-09T13:01:09Z</dcterms:created>
  <dcterms:modified xsi:type="dcterms:W3CDTF">2023-08-28T08:32:49Z</dcterms:modified>
</cp:coreProperties>
</file>