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503" r:id="rId2"/>
    <p:sldId id="1504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8BC71-EF14-4986-BEDA-7F53A14881A2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92D3F-E947-4CD0-B777-B4CF44C85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169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400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0EDB42-C335-4A5C-95FE-69EDCCEB6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E3C711C-2796-4C0E-8E32-7C5036E0B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B8DA6C-1442-4665-A236-A16AEDFC7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CE22ED-00D8-4390-9ED5-731D37567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B330D6-ABA6-4F7A-924E-09699B4D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75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C6087D-A56D-44DC-B009-343F81E45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87DAA1-95FF-40A0-99E0-381E113CC5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6E7632-D9E0-4FC0-AF00-F1C954DAF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147277-ECB1-464A-86C0-5AABF225E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41676E-564F-4C6B-B907-BAFC83D6D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75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40E371-9654-463E-8D3A-6E33082B59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A4D83AA-03F6-4D91-9766-7C4DF5D95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77CFB7-FC2F-4E01-915A-8E4F83BDB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B84415-A4D9-4CF2-A283-58E97EDC9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18C607-2531-4AB6-B2F1-5624EA2E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81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6EC18C-5587-4924-BAC4-F52D06F1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D6B8BA-5014-4CAD-A717-7D414ADCD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524325-BE88-4C0A-A1C3-BF9F8FABE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00761C-10F8-4021-A852-A109E7A26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7307FF-17B9-4A3C-90FB-BC36C9C5F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15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A07F0-A280-49C5-BC97-E5125E421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2F076C-E003-4C46-9F3C-6546EAFE1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542F85-3593-45D3-AB30-D0AA005A7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52AA3E-0D3E-4420-A961-4F9D4456A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A5F0DD-9C1F-4610-A0E7-D651C9E3B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923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C7EA89-7D1B-4DAD-BCB5-4D9AD51D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EAC071-7591-49ED-BCF1-ABEC3B00E4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C83935-31A6-4E1E-8C71-0762775EA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565BAF-D90F-4C2C-BC42-581C130AC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E1B3478-7624-4E1E-9206-6FCC7F5AA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FC67D3-685C-458B-BFFC-0396853C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89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8DB55E-E660-4AB5-8A74-D1EC00234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28B7FA6-7042-413C-AEDE-C09979DC8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35BE1D-B494-4A34-B0F9-C54482C3B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575DCFD-3FCF-4961-B40A-92BFF3FF1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09DEA51-6A4C-46EC-9DA2-E01F324990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A27F6F9-FFA9-4120-A5B4-F5B07C596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1EFE267-C3EF-467C-9930-495E6DC03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EFDF37D-B2B7-4AEB-B63B-A48C316DD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76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DB88AE-34D7-43A7-8A20-B8A1A91C3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F89097B-F1FE-423A-804A-96E64D684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DFC2FFC-0207-4402-B521-07103DBC0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0DBCBA3-D3BB-4901-8B0D-359D12C61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43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BFF0AA5-F633-4E87-A9A1-2C6271488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29EFDFF-3100-4625-AF04-F6FF6A162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C636F0D-31D8-470A-96D4-621835481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48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619784-610F-43C3-9ED4-49F5896AA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E4B52A-B1CC-456E-A293-F336C0412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04CCFF-FA40-419A-9013-853B2D2FA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C3441E-6D8F-46F2-A9D1-E31C937B3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42ED52-3D74-4707-93BF-693C63BE6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83CDF0-D95D-4A39-93DE-6ABDF938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54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40BF93-19DF-4FF8-A372-12BA7E8DB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C571751-65D4-4A72-8E0E-DEBDB1360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D9BC9BD-83AC-4C9E-8E7A-1F242F973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316E5D-5DDB-48AA-81CA-81417C2AB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9A5C8D-3CD2-4E05-A2C9-249E4FE35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4F133B-DBEC-4929-978F-27F562B7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6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B3878E-26FC-444B-91D6-2A559639B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69E950-DDFA-41BC-B497-BB563D00A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888A0E-AE92-42F7-BA16-738FD78E80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9E80B-5AC8-44B7-B03E-0AC891655558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4B619-C34F-44A6-A3D6-90BF88581B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3FC0A2-63A9-4F3B-AE75-E6ACA2AF1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0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hyperlink" Target="http://www.free-powerpoint-templates-design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v-tco.ru/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2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1271B69-AA02-4C44-AB0D-F9DA999B9A06}"/>
              </a:ext>
            </a:extLst>
          </p:cNvPr>
          <p:cNvSpPr txBox="1">
            <a:spLocks/>
          </p:cNvSpPr>
          <p:nvPr/>
        </p:nvSpPr>
        <p:spPr>
          <a:xfrm>
            <a:off x="11635745" y="243513"/>
            <a:ext cx="391428" cy="1954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E1CF2F-19B6-4B01-91BB-CDBA096AD5BE}" type="slidenum">
              <a:rPr lang="en-US" sz="1000" b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</a:t>
            </a:fld>
            <a:endParaRPr lang="en-US" sz="1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hlinkClick r:id="rId3"/>
            <a:extLst>
              <a:ext uri="{FF2B5EF4-FFF2-40B4-BE49-F238E27FC236}">
                <a16:creationId xmlns:a16="http://schemas.microsoft.com/office/drawing/2014/main" id="{16AB257E-A5AF-4549-BB43-128081411FA4}"/>
              </a:ext>
            </a:extLst>
          </p:cNvPr>
          <p:cNvSpPr txBox="1"/>
          <p:nvPr/>
        </p:nvSpPr>
        <p:spPr>
          <a:xfrm>
            <a:off x="5935971" y="6322790"/>
            <a:ext cx="58954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Source</a:t>
            </a:r>
            <a:r>
              <a:rPr kumimoji="0" lang="ru-RU" sz="900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en-US" sz="90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NAPI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kumimoji="0" lang="en-US" sz="9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National Industrial Information Agency</a:t>
            </a:r>
            <a:endParaRPr kumimoji="0" lang="ko-KR" altLang="en-US" sz="90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1" name="TextBox 10">
            <a:hlinkClick r:id="rId3"/>
            <a:extLst>
              <a:ext uri="{FF2B5EF4-FFF2-40B4-BE49-F238E27FC236}">
                <a16:creationId xmlns:a16="http://schemas.microsoft.com/office/drawing/2014/main" id="{ABD864A0-29EA-4A3A-A79F-EC9ACECEBB8D}"/>
              </a:ext>
            </a:extLst>
          </p:cNvPr>
          <p:cNvSpPr txBox="1"/>
          <p:nvPr/>
        </p:nvSpPr>
        <p:spPr>
          <a:xfrm>
            <a:off x="1456045" y="6322790"/>
            <a:ext cx="13148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www.napinfo.ru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25" y="248467"/>
            <a:ext cx="889330" cy="519284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>
            <a:cxnSpLocks/>
          </p:cNvCxnSpPr>
          <p:nvPr/>
        </p:nvCxnSpPr>
        <p:spPr>
          <a:xfrm>
            <a:off x="1487136" y="508109"/>
            <a:ext cx="10328012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D5565265-B6A4-4F3A-9EDA-056AD11271D6}"/>
              </a:ext>
            </a:extLst>
          </p:cNvPr>
          <p:cNvCxnSpPr/>
          <p:nvPr/>
        </p:nvCxnSpPr>
        <p:spPr>
          <a:xfrm>
            <a:off x="1456045" y="6258357"/>
            <a:ext cx="10359103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 descr="http://dl3.joxi.net/drive/2022/11/15/0047/1886/3106654/54/e9d0e93895.jpg">
            <a:extLst>
              <a:ext uri="{FF2B5EF4-FFF2-40B4-BE49-F238E27FC236}">
                <a16:creationId xmlns:a16="http://schemas.microsoft.com/office/drawing/2014/main" id="{7B15C1A2-8CDF-405F-9800-87F02093A38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89" y="5612645"/>
            <a:ext cx="648000" cy="64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4756E54-534A-4FE6-9758-D782C1A0BD3B}"/>
              </a:ext>
            </a:extLst>
          </p:cNvPr>
          <p:cNvSpPr txBox="1"/>
          <p:nvPr/>
        </p:nvSpPr>
        <p:spPr>
          <a:xfrm>
            <a:off x="2402378" y="97760"/>
            <a:ext cx="957929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Comparison of total cost of ownership of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CHANGAN UNI-S Comfort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for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3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and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5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years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A95B35-FB97-4F4C-9541-866C515281A9}"/>
              </a:ext>
            </a:extLst>
          </p:cNvPr>
          <p:cNvSpPr txBox="1"/>
          <p:nvPr/>
        </p:nvSpPr>
        <p:spPr>
          <a:xfrm>
            <a:off x="1259174" y="696126"/>
            <a:ext cx="4112427" cy="117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latin typeface="+mj-lt"/>
              </a:rPr>
              <a:t>The marketing agency </a:t>
            </a:r>
            <a:r>
              <a:rPr lang="en-US" sz="1200" dirty="0" err="1">
                <a:latin typeface="+mj-lt"/>
              </a:rPr>
              <a:t>NAPI</a:t>
            </a:r>
            <a:r>
              <a:rPr lang="en-US" sz="1200" dirty="0">
                <a:latin typeface="+mj-lt"/>
              </a:rPr>
              <a:t> analyzed the total cost of ownership of </a:t>
            </a:r>
            <a:r>
              <a:rPr lang="en-US" sz="1200" dirty="0" err="1">
                <a:latin typeface="+mj-lt"/>
              </a:rPr>
              <a:t>CHANGAN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err="1">
                <a:latin typeface="+mj-lt"/>
              </a:rPr>
              <a:t>UNI</a:t>
            </a:r>
            <a:r>
              <a:rPr lang="en-US" sz="1200" dirty="0">
                <a:latin typeface="+mj-lt"/>
              </a:rPr>
              <a:t>-S Comfort for 3 years and 5 years for an individual in the city of Moscow using the online </a:t>
            </a:r>
            <a:r>
              <a:rPr lang="en-US" sz="1200" u="sng" dirty="0">
                <a:solidFill>
                  <a:srgbClr val="0070C0"/>
                </a:solidFill>
                <a:latin typeface="+mj-lt"/>
                <a:hlinkClick r:id="rId6"/>
              </a:rPr>
              <a:t>DV – </a:t>
            </a:r>
            <a:r>
              <a:rPr lang="en-US" sz="1200" u="sng" dirty="0" err="1">
                <a:solidFill>
                  <a:srgbClr val="0070C0"/>
                </a:solidFill>
                <a:latin typeface="+mj-lt"/>
                <a:hlinkClick r:id="rId6"/>
              </a:rPr>
              <a:t>TCO</a:t>
            </a:r>
            <a:r>
              <a:rPr lang="en-US" sz="1200" u="sng" dirty="0">
                <a:solidFill>
                  <a:srgbClr val="0070C0"/>
                </a:solidFill>
                <a:latin typeface="+mj-lt"/>
                <a:hlinkClick r:id="rId6"/>
              </a:rPr>
              <a:t> total cost of ownership calculator</a:t>
            </a:r>
            <a:r>
              <a:rPr lang="en-US" sz="1200" u="sng" dirty="0">
                <a:solidFill>
                  <a:srgbClr val="0070C0"/>
                </a:solidFill>
                <a:latin typeface="+mj-lt"/>
              </a:rPr>
              <a:t>.</a:t>
            </a:r>
            <a:r>
              <a:rPr lang="ru-RU" sz="1200" dirty="0">
                <a:latin typeface="+mj-lt"/>
              </a:rPr>
              <a:t>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F90F51-E16F-471B-B526-557A5DF92EB7}"/>
              </a:ext>
            </a:extLst>
          </p:cNvPr>
          <p:cNvSpPr txBox="1"/>
          <p:nvPr/>
        </p:nvSpPr>
        <p:spPr>
          <a:xfrm>
            <a:off x="1310767" y="5734787"/>
            <a:ext cx="37056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 err="1">
                <a:latin typeface="+mj-lt"/>
                <a:hlinkClick r:id="rId6"/>
              </a:rPr>
              <a:t>DV</a:t>
            </a:r>
            <a:r>
              <a:rPr lang="en-US" sz="1000" dirty="0">
                <a:latin typeface="+mj-lt"/>
                <a:hlinkClick r:id="rId6"/>
              </a:rPr>
              <a:t>-</a:t>
            </a:r>
            <a:r>
              <a:rPr lang="ru-RU" sz="1000" dirty="0" err="1">
                <a:latin typeface="+mj-lt"/>
                <a:hlinkClick r:id="rId6"/>
              </a:rPr>
              <a:t>TC</a:t>
            </a:r>
            <a:r>
              <a:rPr lang="en-US" sz="1000" dirty="0">
                <a:latin typeface="+mj-lt"/>
                <a:hlinkClick r:id="rId6"/>
              </a:rPr>
              <a:t>O online calculator</a:t>
            </a:r>
            <a:r>
              <a:rPr lang="ru-RU" sz="1000" dirty="0">
                <a:latin typeface="+mj-lt"/>
                <a:hlinkClick r:id="rId6"/>
              </a:rPr>
              <a:t> </a:t>
            </a:r>
            <a:r>
              <a:rPr lang="en-US" sz="1000" dirty="0">
                <a:latin typeface="+mj-lt"/>
              </a:rPr>
              <a:t>calculates the total cost of ownership of trucks, light commercial vehicles, and cars</a:t>
            </a:r>
            <a:endParaRPr lang="ru-RU" sz="1000" dirty="0">
              <a:latin typeface="+mj-lt"/>
            </a:endParaRPr>
          </a:p>
        </p:txBody>
      </p:sp>
      <p:pic>
        <p:nvPicPr>
          <p:cNvPr id="19" name="Picture 2" descr="https://dv-tco.ru/uploads/images2/9/CHANGAN/22_373_02_30_03_03_01_01_44_CHANGAN_UNI-S_SUV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360" y="3636333"/>
            <a:ext cx="3054059" cy="191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59175" y="1899915"/>
            <a:ext cx="41124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err="1">
                <a:latin typeface="+mj-lt"/>
              </a:rPr>
              <a:t>Changan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err="1">
                <a:latin typeface="+mj-lt"/>
              </a:rPr>
              <a:t>Uni</a:t>
            </a:r>
            <a:r>
              <a:rPr lang="en-US" sz="1200" dirty="0">
                <a:latin typeface="+mj-lt"/>
              </a:rPr>
              <a:t>-S is a front-wheel drive crossover. In January-June 2025, 19 models of </a:t>
            </a:r>
            <a:r>
              <a:rPr lang="en-US" sz="1200" dirty="0" err="1">
                <a:latin typeface="+mj-lt"/>
              </a:rPr>
              <a:t>Changan</a:t>
            </a:r>
            <a:r>
              <a:rPr lang="en-US" sz="1200" dirty="0">
                <a:latin typeface="+mj-lt"/>
              </a:rPr>
              <a:t> cars were introduced to the market. In the first half of the current year, </a:t>
            </a:r>
            <a:r>
              <a:rPr lang="en-US" sz="1200" dirty="0" err="1">
                <a:latin typeface="+mj-lt"/>
              </a:rPr>
              <a:t>Uni</a:t>
            </a:r>
            <a:r>
              <a:rPr lang="en-US" sz="1200" dirty="0">
                <a:latin typeface="+mj-lt"/>
              </a:rPr>
              <a:t>-S occupied a leading position among all </a:t>
            </a:r>
            <a:r>
              <a:rPr lang="en-US" sz="1200" dirty="0" err="1">
                <a:latin typeface="+mj-lt"/>
              </a:rPr>
              <a:t>Changan</a:t>
            </a:r>
            <a:r>
              <a:rPr lang="en-US" sz="1200" dirty="0">
                <a:latin typeface="+mj-lt"/>
              </a:rPr>
              <a:t> models, with sales volume amounting to 12.8 thousand cars. </a:t>
            </a:r>
            <a:endParaRPr lang="ru-RU" sz="1200" dirty="0">
              <a:latin typeface="+mj-lt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8F4C422-94A3-4DB1-9832-715D752E589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31123" y="723557"/>
            <a:ext cx="6496050" cy="512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244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4756E54-534A-4FE6-9758-D782C1A0BD3B}"/>
              </a:ext>
            </a:extLst>
          </p:cNvPr>
          <p:cNvSpPr txBox="1"/>
          <p:nvPr/>
        </p:nvSpPr>
        <p:spPr>
          <a:xfrm>
            <a:off x="1540431" y="3359125"/>
            <a:ext cx="500062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Total cost of ownership of </a:t>
            </a: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CHANGAN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UNI-S Comfort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for 3 years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756E54-534A-4FE6-9758-D782C1A0BD3B}"/>
              </a:ext>
            </a:extLst>
          </p:cNvPr>
          <p:cNvSpPr txBox="1"/>
          <p:nvPr/>
        </p:nvSpPr>
        <p:spPr>
          <a:xfrm>
            <a:off x="6710637" y="3355556"/>
            <a:ext cx="500062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Total cost of ownership of </a:t>
            </a:r>
            <a:r>
              <a:rPr lang="en-US" sz="14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CHANGAN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UNI-S Comfort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for 5 years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C6A82F4-AEB1-4C17-A6B5-5639058D38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25" y="248467"/>
            <a:ext cx="889330" cy="519284"/>
          </a:xfrm>
          <a:prstGeom prst="rect">
            <a:avLst/>
          </a:prstGeom>
        </p:spPr>
      </p:pic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C7089C64-9E3B-4E8A-9C04-505302486212}"/>
              </a:ext>
            </a:extLst>
          </p:cNvPr>
          <p:cNvCxnSpPr>
            <a:cxnSpLocks/>
          </p:cNvCxnSpPr>
          <p:nvPr/>
        </p:nvCxnSpPr>
        <p:spPr>
          <a:xfrm>
            <a:off x="1487136" y="508109"/>
            <a:ext cx="10328012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286E6DA-F5DB-4DEB-A13E-1016FEBE0A04}"/>
              </a:ext>
            </a:extLst>
          </p:cNvPr>
          <p:cNvSpPr txBox="1"/>
          <p:nvPr/>
        </p:nvSpPr>
        <p:spPr>
          <a:xfrm>
            <a:off x="2402378" y="97760"/>
            <a:ext cx="957929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Comparison of total cost of ownership of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CHANGAN UNI-S Comfort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for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3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and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5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years</a:t>
            </a:r>
          </a:p>
        </p:txBody>
      </p:sp>
      <p:pic>
        <p:nvPicPr>
          <p:cNvPr id="15" name="Picture 2" descr="https://dv-tco.ru/uploads/images2/9/CHANGAN/22_373_02_30_03_03_01_01_44_CHANGAN_UNI-S_SUV.png">
            <a:extLst>
              <a:ext uri="{FF2B5EF4-FFF2-40B4-BE49-F238E27FC236}">
                <a16:creationId xmlns:a16="http://schemas.microsoft.com/office/drawing/2014/main" id="{BA3CDB78-065C-4204-821B-A0380070BE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997" y="1110430"/>
            <a:ext cx="3054059" cy="191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 descr="http://dl3.joxi.net/drive/2022/11/15/0047/1886/3106654/54/e9d0e93895.jpg">
            <a:extLst>
              <a:ext uri="{FF2B5EF4-FFF2-40B4-BE49-F238E27FC236}">
                <a16:creationId xmlns:a16="http://schemas.microsoft.com/office/drawing/2014/main" id="{8AC0E57A-5D1F-438C-9AD7-51A0DCBE137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6949" y="2066140"/>
            <a:ext cx="648000" cy="64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99E32785-7414-45B6-AD56-310C75E237A3}"/>
              </a:ext>
            </a:extLst>
          </p:cNvPr>
          <p:cNvGrpSpPr/>
          <p:nvPr/>
        </p:nvGrpSpPr>
        <p:grpSpPr>
          <a:xfrm>
            <a:off x="1518303" y="3852069"/>
            <a:ext cx="5000625" cy="2886075"/>
            <a:chOff x="1518303" y="3852069"/>
            <a:chExt cx="5000625" cy="2886075"/>
          </a:xfrm>
        </p:grpSpPr>
        <p:pic>
          <p:nvPicPr>
            <p:cNvPr id="20" name="Рисунок 19">
              <a:extLst>
                <a:ext uri="{FF2B5EF4-FFF2-40B4-BE49-F238E27FC236}">
                  <a16:creationId xmlns:a16="http://schemas.microsoft.com/office/drawing/2014/main" id="{4C51E95B-AEFC-4B6C-8A6B-20995F160A0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18303" y="3852069"/>
              <a:ext cx="5000625" cy="2886075"/>
            </a:xfrm>
            <a:prstGeom prst="rect">
              <a:avLst/>
            </a:prstGeom>
          </p:spPr>
        </p:pic>
        <p:pic>
          <p:nvPicPr>
            <p:cNvPr id="21" name="Рисунок 20">
              <a:extLst>
                <a:ext uri="{FF2B5EF4-FFF2-40B4-BE49-F238E27FC236}">
                  <a16:creationId xmlns:a16="http://schemas.microsoft.com/office/drawing/2014/main" id="{1492C7BF-3984-4EE7-BCF3-7E9895D5346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640657" y="4339730"/>
              <a:ext cx="1790700" cy="2133600"/>
            </a:xfrm>
            <a:prstGeom prst="rect">
              <a:avLst/>
            </a:prstGeom>
          </p:spPr>
        </p:pic>
        <p:pic>
          <p:nvPicPr>
            <p:cNvPr id="22" name="Рисунок 21">
              <a:extLst>
                <a:ext uri="{FF2B5EF4-FFF2-40B4-BE49-F238E27FC236}">
                  <a16:creationId xmlns:a16="http://schemas.microsoft.com/office/drawing/2014/main" id="{379C99ED-6CD6-4ED3-B6A3-5DA728207B4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402378" y="4086225"/>
              <a:ext cx="1857375" cy="171450"/>
            </a:xfrm>
            <a:prstGeom prst="rect">
              <a:avLst/>
            </a:prstGeom>
          </p:spPr>
        </p:pic>
        <p:pic>
          <p:nvPicPr>
            <p:cNvPr id="23" name="Рисунок 22">
              <a:extLst>
                <a:ext uri="{FF2B5EF4-FFF2-40B4-BE49-F238E27FC236}">
                  <a16:creationId xmlns:a16="http://schemas.microsoft.com/office/drawing/2014/main" id="{C0F8C893-22BE-4123-84D4-1C30AF83507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540431" y="3880352"/>
              <a:ext cx="819150" cy="123825"/>
            </a:xfrm>
            <a:prstGeom prst="rect">
              <a:avLst/>
            </a:prstGeom>
          </p:spPr>
        </p:pic>
      </p:grp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E7E3579A-DF8B-4F58-8199-27FB15B04F7E}"/>
              </a:ext>
            </a:extLst>
          </p:cNvPr>
          <p:cNvGrpSpPr/>
          <p:nvPr/>
        </p:nvGrpSpPr>
        <p:grpSpPr>
          <a:xfrm>
            <a:off x="6710637" y="3852069"/>
            <a:ext cx="5000625" cy="2905125"/>
            <a:chOff x="6710637" y="3852069"/>
            <a:chExt cx="5000625" cy="2905125"/>
          </a:xfrm>
        </p:grpSpPr>
        <p:pic>
          <p:nvPicPr>
            <p:cNvPr id="25" name="Рисунок 24">
              <a:extLst>
                <a:ext uri="{FF2B5EF4-FFF2-40B4-BE49-F238E27FC236}">
                  <a16:creationId xmlns:a16="http://schemas.microsoft.com/office/drawing/2014/main" id="{E2469FD3-7E29-4EB5-9496-361236D0933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710637" y="3852069"/>
              <a:ext cx="5000625" cy="2905125"/>
            </a:xfrm>
            <a:prstGeom prst="rect">
              <a:avLst/>
            </a:prstGeom>
          </p:spPr>
        </p:pic>
        <p:pic>
          <p:nvPicPr>
            <p:cNvPr id="26" name="Рисунок 25">
              <a:extLst>
                <a:ext uri="{FF2B5EF4-FFF2-40B4-BE49-F238E27FC236}">
                  <a16:creationId xmlns:a16="http://schemas.microsoft.com/office/drawing/2014/main" id="{59712FC9-449C-47FC-9D09-591CFC20F94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9845045" y="4343400"/>
              <a:ext cx="1790700" cy="2133600"/>
            </a:xfrm>
            <a:prstGeom prst="rect">
              <a:avLst/>
            </a:prstGeom>
          </p:spPr>
        </p:pic>
        <p:pic>
          <p:nvPicPr>
            <p:cNvPr id="27" name="Рисунок 26">
              <a:extLst>
                <a:ext uri="{FF2B5EF4-FFF2-40B4-BE49-F238E27FC236}">
                  <a16:creationId xmlns:a16="http://schemas.microsoft.com/office/drawing/2014/main" id="{6D9B0635-FACE-46DF-AE5B-95E14DA9F96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577137" y="4086225"/>
              <a:ext cx="1857375" cy="171450"/>
            </a:xfrm>
            <a:prstGeom prst="rect">
              <a:avLst/>
            </a:prstGeom>
          </p:spPr>
        </p:pic>
        <p:pic>
          <p:nvPicPr>
            <p:cNvPr id="28" name="Рисунок 27">
              <a:extLst>
                <a:ext uri="{FF2B5EF4-FFF2-40B4-BE49-F238E27FC236}">
                  <a16:creationId xmlns:a16="http://schemas.microsoft.com/office/drawing/2014/main" id="{24E48A76-70BC-4970-A08E-B238F8A9352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757987" y="3880352"/>
              <a:ext cx="819150" cy="1238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881958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</TotalTime>
  <Words>179</Words>
  <Application>Microsoft Office PowerPoint</Application>
  <PresentationFormat>Широкоэкранный</PresentationFormat>
  <Paragraphs>11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Козлов Александр Л</dc:creator>
  <cp:lastModifiedBy>Болушева Ольга Александровна</cp:lastModifiedBy>
  <cp:revision>84</cp:revision>
  <dcterms:created xsi:type="dcterms:W3CDTF">2025-02-12T06:29:35Z</dcterms:created>
  <dcterms:modified xsi:type="dcterms:W3CDTF">2025-08-04T13:04:10Z</dcterms:modified>
</cp:coreProperties>
</file>