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A5A5A5"/>
    <a:srgbClr val="F868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859" autoAdjust="0"/>
    <p:restoredTop sz="94660"/>
  </p:normalViewPr>
  <p:slideViewPr>
    <p:cSldViewPr snapToGrid="0">
      <p:cViewPr>
        <p:scale>
          <a:sx n="90" d="100"/>
          <a:sy n="90" d="100"/>
        </p:scale>
        <p:origin x="1740" y="5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6248425925925928"/>
          <c:y val="0.19422998986828777"/>
          <c:w val="0.4750314814814815"/>
          <c:h val="0.64973910840932114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A86-4F00-9741-C6CC4F4E65BF}"/>
              </c:ext>
            </c:extLst>
          </c:dPt>
          <c:dPt>
            <c:idx val="1"/>
            <c:bubble3D val="0"/>
            <c:spPr>
              <a:solidFill>
                <a:srgbClr val="F8687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A86-4F00-9741-C6CC4F4E65BF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A86-4F00-9741-C6CC4F4E65BF}"/>
              </c:ext>
            </c:extLst>
          </c:dPt>
          <c:dPt>
            <c:idx val="3"/>
            <c:bubble3D val="0"/>
            <c:spPr>
              <a:solidFill>
                <a:srgbClr val="A5A5A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A86-4F00-9741-C6CC4F4E65B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Лист1!$A$13:$A$16</c:f>
              <c:strCache>
                <c:ptCount val="4"/>
                <c:pt idx="0">
                  <c:v>Russia</c:v>
                </c:pt>
                <c:pt idx="1">
                  <c:v>China</c:v>
                </c:pt>
                <c:pt idx="2">
                  <c:v>Belarus</c:v>
                </c:pt>
                <c:pt idx="3">
                  <c:v>Other</c:v>
                </c:pt>
              </c:strCache>
            </c:strRef>
          </c:cat>
          <c:val>
            <c:numRef>
              <c:f>Лист1!$B$13:$B$16</c:f>
              <c:numCache>
                <c:formatCode>0.0%</c:formatCode>
                <c:ptCount val="4"/>
                <c:pt idx="0">
                  <c:v>0.79087029133419928</c:v>
                </c:pt>
                <c:pt idx="1">
                  <c:v>0.11690480608647244</c:v>
                </c:pt>
                <c:pt idx="2">
                  <c:v>9.0183707552421596E-2</c:v>
                </c:pt>
                <c:pt idx="3">
                  <c:v>2.0411950269066618E-3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A86-4F00-9741-C6CC4F4E65BF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ru-RU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9364969135802471"/>
          <c:y val="0.19415086052866623"/>
          <c:w val="0.47541697530864196"/>
          <c:h val="0.64987433703663233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C83-4771-8FFE-FB8C033AE205}"/>
              </c:ext>
            </c:extLst>
          </c:dPt>
          <c:dPt>
            <c:idx val="1"/>
            <c:bubble3D val="0"/>
            <c:spPr>
              <a:solidFill>
                <a:srgbClr val="F8687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C83-4771-8FFE-FB8C033AE205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C83-4771-8FFE-FB8C033AE205}"/>
              </c:ext>
            </c:extLst>
          </c:dPt>
          <c:dPt>
            <c:idx val="3"/>
            <c:bubble3D val="0"/>
            <c:spPr>
              <a:solidFill>
                <a:srgbClr val="A5A5A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C83-4771-8FFE-FB8C033AE20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Лист1!$D$13:$D$16</c:f>
              <c:strCache>
                <c:ptCount val="4"/>
                <c:pt idx="0">
                  <c:v>Russia</c:v>
                </c:pt>
                <c:pt idx="1">
                  <c:v>China</c:v>
                </c:pt>
                <c:pt idx="2">
                  <c:v>Belarus</c:v>
                </c:pt>
                <c:pt idx="3">
                  <c:v>Other</c:v>
                </c:pt>
              </c:strCache>
            </c:strRef>
          </c:cat>
          <c:val>
            <c:numRef>
              <c:f>Лист1!$E$13:$E$16</c:f>
              <c:numCache>
                <c:formatCode>0.0%</c:formatCode>
                <c:ptCount val="4"/>
                <c:pt idx="0">
                  <c:v>0.72837504406062747</c:v>
                </c:pt>
                <c:pt idx="1">
                  <c:v>0.21473387381036305</c:v>
                </c:pt>
                <c:pt idx="2">
                  <c:v>5.6327106097990833E-2</c:v>
                </c:pt>
                <c:pt idx="3">
                  <c:v>5.6397603101868176E-4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C83-4771-8FFE-FB8C033AE205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ru-RU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03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9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32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4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1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6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5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2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23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9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6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D5989-14C6-404C-8A65-40B5B34DAE63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9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en.napinfo.ru/services/automotive-statistics/automotive-statistics/" TargetMode="Externa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>
            <a:hlinkClick r:id="rId2"/>
            <a:extLst>
              <a:ext uri="{FF2B5EF4-FFF2-40B4-BE49-F238E27FC236}">
                <a16:creationId xmlns:a16="http://schemas.microsoft.com/office/drawing/2014/main" id="{CBCFBD78-F930-41BB-8450-6CCA5ADD029E}"/>
              </a:ext>
            </a:extLst>
          </p:cNvPr>
          <p:cNvSpPr txBox="1"/>
          <p:nvPr/>
        </p:nvSpPr>
        <p:spPr>
          <a:xfrm>
            <a:off x="5469309" y="6597936"/>
            <a:ext cx="3071048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defRPr/>
            </a:pPr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Source</a:t>
            </a:r>
            <a:r>
              <a:rPr lang="ru-RU" sz="800" i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i="1" dirty="0" err="1">
                <a:latin typeface="Arial" panose="020B0604020202020204" pitchFamily="34" charset="0"/>
                <a:cs typeface="Arial" panose="020B0604020202020204" pitchFamily="34" charset="0"/>
              </a:rPr>
              <a:t>NAPI</a:t>
            </a:r>
            <a:r>
              <a:rPr lang="ru-RU" sz="800" i="1" dirty="0"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National Industrial Information Agency</a:t>
            </a:r>
            <a:endParaRPr lang="ko-KR" altLang="en-US" sz="800" i="1" dirty="0"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666974"/>
              </p:ext>
            </p:extLst>
          </p:nvPr>
        </p:nvGraphicFramePr>
        <p:xfrm>
          <a:off x="1399722" y="1923636"/>
          <a:ext cx="3263839" cy="1796400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13749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44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44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j-lt"/>
                        </a:rPr>
                        <a:t>Brand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j-lt"/>
                        </a:rPr>
                        <a:t>Quantity,</a:t>
                      </a:r>
                      <a:r>
                        <a:rPr lang="en-US" sz="1000" u="none" strike="noStrike" baseline="0" dirty="0">
                          <a:effectLst/>
                          <a:latin typeface="+mj-lt"/>
                        </a:rPr>
                        <a:t> thousand units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j-lt"/>
                        </a:rPr>
                        <a:t>Share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2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YUTONG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</a:t>
                      </a:r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.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61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2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HIGER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</a:t>
                      </a:r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.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19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2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ZHONG TONG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</a:t>
                      </a:r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.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2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KING LONG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</a:t>
                      </a:r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.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52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TOP-4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.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98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.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52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Other Chinese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</a:t>
                      </a:r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.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52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Total Chinese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</a:t>
                      </a:r>
                      <a:r>
                        <a:rPr lang="en-US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.</a:t>
                      </a:r>
                      <a:r>
                        <a:rPr lang="ru-RU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100</a:t>
                      </a:r>
                      <a:r>
                        <a:rPr lang="en-US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.</a:t>
                      </a:r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7011761"/>
              </p:ext>
            </p:extLst>
          </p:nvPr>
        </p:nvGraphicFramePr>
        <p:xfrm>
          <a:off x="5158768" y="1923636"/>
          <a:ext cx="3240000" cy="1802208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13649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75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75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j-lt"/>
                        </a:rPr>
                        <a:t>Model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j-lt"/>
                        </a:rPr>
                        <a:t>Quantity,</a:t>
                      </a:r>
                      <a:r>
                        <a:rPr lang="en-US" sz="1000" u="none" strike="noStrike" baseline="0" dirty="0">
                          <a:effectLst/>
                          <a:latin typeface="+mj-lt"/>
                        </a:rPr>
                        <a:t> thousand units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j-lt"/>
                        </a:rPr>
                        <a:t>Share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27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YUTONG ZK6122H9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</a:t>
                      </a:r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.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22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27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YUTONG ZK6938HB9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</a:t>
                      </a:r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.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27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YUTONG ZK6128H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</a:t>
                      </a:r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.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27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HIGER KLQ6119TQ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</a:t>
                      </a:r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.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27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YUTONG ZK6890HGQ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</a:t>
                      </a:r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.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27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TOP-5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</a:t>
                      </a:r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.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60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.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27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Other Chinese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</a:t>
                      </a:r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.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39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27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Total Chinese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</a:t>
                      </a:r>
                      <a:r>
                        <a:rPr lang="en-US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.</a:t>
                      </a:r>
                      <a:r>
                        <a:rPr lang="ru-RU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100</a:t>
                      </a:r>
                      <a:r>
                        <a:rPr lang="en-US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.</a:t>
                      </a:r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9493796"/>
              </p:ext>
            </p:extLst>
          </p:nvPr>
        </p:nvGraphicFramePr>
        <p:xfrm>
          <a:off x="1423560" y="4208335"/>
          <a:ext cx="3240000" cy="236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8862008"/>
              </p:ext>
            </p:extLst>
          </p:nvPr>
        </p:nvGraphicFramePr>
        <p:xfrm>
          <a:off x="5158768" y="4200789"/>
          <a:ext cx="3240000" cy="23702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423560" y="3896872"/>
            <a:ext cx="70364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+mj-lt"/>
              </a:rPr>
              <a:t>Bus market by country of the brand origin</a:t>
            </a:r>
            <a:endParaRPr lang="ru-RU" sz="1200" b="1" dirty="0"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40457" y="4210472"/>
            <a:ext cx="16062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>
                <a:latin typeface="+mj-lt"/>
              </a:defRPr>
            </a:lvl1pPr>
          </a:lstStyle>
          <a:p>
            <a:r>
              <a:rPr lang="en-US" sz="1100" dirty="0"/>
              <a:t>January-November</a:t>
            </a:r>
            <a:r>
              <a:rPr lang="ru-RU" sz="1100" dirty="0"/>
              <a:t> 2022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20613" y="4210472"/>
            <a:ext cx="17658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>
                <a:latin typeface="+mj-lt"/>
              </a:defRPr>
            </a:lvl1pPr>
          </a:lstStyle>
          <a:p>
            <a:r>
              <a:rPr lang="en-US" sz="1100" dirty="0"/>
              <a:t>January-November</a:t>
            </a:r>
            <a:r>
              <a:rPr lang="ru-RU" sz="1100" dirty="0"/>
              <a:t> 2023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99722" y="1653319"/>
            <a:ext cx="3178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+mj-lt"/>
              </a:rPr>
              <a:t>TOP</a:t>
            </a:r>
            <a:r>
              <a:rPr lang="ru-RU" sz="1200" b="1" dirty="0">
                <a:latin typeface="+mj-lt"/>
              </a:rPr>
              <a:t>-4 </a:t>
            </a:r>
            <a:r>
              <a:rPr lang="en-US" sz="1200" b="1" dirty="0">
                <a:latin typeface="+mj-lt"/>
              </a:rPr>
              <a:t>Chinese bus brands</a:t>
            </a:r>
            <a:endParaRPr lang="ru-RU" sz="1200" b="1" dirty="0"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19968" y="1632751"/>
            <a:ext cx="3178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+mj-lt"/>
              </a:rPr>
              <a:t>TOP</a:t>
            </a:r>
            <a:r>
              <a:rPr lang="ru-RU" sz="1200" b="1" dirty="0">
                <a:latin typeface="+mj-lt"/>
              </a:rPr>
              <a:t>-5 </a:t>
            </a:r>
            <a:r>
              <a:rPr lang="en-US" sz="1200" b="1" dirty="0">
                <a:latin typeface="+mj-lt"/>
              </a:rPr>
              <a:t>Chinese bus models</a:t>
            </a:r>
            <a:endParaRPr lang="ru-RU" sz="1200" b="1" dirty="0">
              <a:latin typeface="+mj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78633" y="715221"/>
            <a:ext cx="7682669" cy="89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latin typeface="+mj-lt"/>
              </a:rPr>
              <a:t>According to the marketing agency </a:t>
            </a:r>
            <a:r>
              <a:rPr lang="en-US" sz="1200" dirty="0" err="1">
                <a:latin typeface="+mj-lt"/>
              </a:rPr>
              <a:t>NAPI</a:t>
            </a:r>
            <a:r>
              <a:rPr lang="en-US" sz="1200" dirty="0">
                <a:latin typeface="+mj-lt"/>
              </a:rPr>
              <a:t>, over 11 months of 2023, </a:t>
            </a:r>
            <a:r>
              <a:rPr lang="en-US" sz="1200" dirty="0">
                <a:latin typeface="+mj-lt"/>
                <a:hlinkClick r:id="rId5"/>
              </a:rPr>
              <a:t>sales</a:t>
            </a:r>
            <a:r>
              <a:rPr lang="en-US" sz="1200" dirty="0">
                <a:latin typeface="+mj-lt"/>
              </a:rPr>
              <a:t> of new Chinese buses grew by 141.7%, while the entire market was up by 31.6%. The share of Chinese buses reached 21.5% this year. </a:t>
            </a:r>
            <a:r>
              <a:rPr lang="en-US" sz="1200" dirty="0" err="1">
                <a:latin typeface="+mj-lt"/>
              </a:rPr>
              <a:t>YUTONG</a:t>
            </a:r>
            <a:r>
              <a:rPr lang="en-US" sz="1200" dirty="0">
                <a:latin typeface="+mj-lt"/>
              </a:rPr>
              <a:t> became the leader in the Chinese bus market.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22255" y="285003"/>
            <a:ext cx="71665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rgbClr val="FF0000"/>
                </a:solidFill>
                <a:latin typeface="+mj-lt"/>
              </a:rPr>
              <a:t>Chinese bus</a:t>
            </a:r>
            <a:r>
              <a:rPr lang="ru-RU" sz="16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sales increased by 142%</a:t>
            </a:r>
            <a:endParaRPr lang="ru-RU" sz="1600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787198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</TotalTime>
  <Words>232</Words>
  <Application>Microsoft Office PowerPoint</Application>
  <PresentationFormat>Экран (4:3)</PresentationFormat>
  <Paragraphs>59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Болушева Ольга Александровна</dc:creator>
  <cp:lastModifiedBy>Болушева Ольга Александровна</cp:lastModifiedBy>
  <cp:revision>23</cp:revision>
  <cp:lastPrinted>2023-12-29T07:05:03Z</cp:lastPrinted>
  <dcterms:created xsi:type="dcterms:W3CDTF">2022-08-09T13:01:09Z</dcterms:created>
  <dcterms:modified xsi:type="dcterms:W3CDTF">2023-12-29T08:07:10Z</dcterms:modified>
</cp:coreProperties>
</file>