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A5A5A5"/>
    <a:srgbClr val="F86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0" d="100"/>
          <a:sy n="90" d="100"/>
        </p:scale>
        <p:origin x="174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248425925925928"/>
          <c:y val="0.19422998986828777"/>
          <c:w val="0.4750314814814815"/>
          <c:h val="0.6497391084093211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A86-4F00-9741-C6CC4F4E65BF}"/>
              </c:ext>
            </c:extLst>
          </c:dPt>
          <c:dPt>
            <c:idx val="1"/>
            <c:bubble3D val="0"/>
            <c:spPr>
              <a:solidFill>
                <a:srgbClr val="F8687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A86-4F00-9741-C6CC4F4E65BF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A86-4F00-9741-C6CC4F4E65BF}"/>
              </c:ext>
            </c:extLst>
          </c:dPt>
          <c:dPt>
            <c:idx val="3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A86-4F00-9741-C6CC4F4E65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Лист1!$A$13:$A$16</c:f>
              <c:strCache>
                <c:ptCount val="4"/>
                <c:pt idx="0">
                  <c:v>Russia</c:v>
                </c:pt>
                <c:pt idx="1">
                  <c:v>China</c:v>
                </c:pt>
                <c:pt idx="2">
                  <c:v>Belarus</c:v>
                </c:pt>
                <c:pt idx="3">
                  <c:v>Other</c:v>
                </c:pt>
              </c:strCache>
            </c:strRef>
          </c:cat>
          <c:val>
            <c:numRef>
              <c:f>Лист1!$B$13:$B$16</c:f>
              <c:numCache>
                <c:formatCode>0.0%</c:formatCode>
                <c:ptCount val="4"/>
                <c:pt idx="0">
                  <c:v>0.79087029133419928</c:v>
                </c:pt>
                <c:pt idx="1">
                  <c:v>0.11690480608647244</c:v>
                </c:pt>
                <c:pt idx="2">
                  <c:v>9.0183707552421596E-2</c:v>
                </c:pt>
                <c:pt idx="3">
                  <c:v>2.0411950269066618E-3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A86-4F00-9741-C6CC4F4E65B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9364969135802471"/>
          <c:y val="0.19415086052866623"/>
          <c:w val="0.47541697530864196"/>
          <c:h val="0.649874337036632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C83-4771-8FFE-FB8C033AE205}"/>
              </c:ext>
            </c:extLst>
          </c:dPt>
          <c:dPt>
            <c:idx val="1"/>
            <c:bubble3D val="0"/>
            <c:spPr>
              <a:solidFill>
                <a:srgbClr val="F8687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83-4771-8FFE-FB8C033AE205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C83-4771-8FFE-FB8C033AE205}"/>
              </c:ext>
            </c:extLst>
          </c:dPt>
          <c:dPt>
            <c:idx val="3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C83-4771-8FFE-FB8C033AE2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Лист1!$D$13:$D$16</c:f>
              <c:strCache>
                <c:ptCount val="4"/>
                <c:pt idx="0">
                  <c:v>Russia</c:v>
                </c:pt>
                <c:pt idx="1">
                  <c:v>China</c:v>
                </c:pt>
                <c:pt idx="2">
                  <c:v>Belarus</c:v>
                </c:pt>
                <c:pt idx="3">
                  <c:v>Other</c:v>
                </c:pt>
              </c:strCache>
            </c:strRef>
          </c:cat>
          <c:val>
            <c:numRef>
              <c:f>Лист1!$E$13:$E$16</c:f>
              <c:numCache>
                <c:formatCode>0.0%</c:formatCode>
                <c:ptCount val="4"/>
                <c:pt idx="0">
                  <c:v>0.72837504406062747</c:v>
                </c:pt>
                <c:pt idx="1">
                  <c:v>0.21473387381036305</c:v>
                </c:pt>
                <c:pt idx="2">
                  <c:v>5.6327106097990833E-2</c:v>
                </c:pt>
                <c:pt idx="3">
                  <c:v>5.6397603101868176E-4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83-4771-8FFE-FB8C033AE20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napinfo.ru/services/automotive-statistics/automotive-statistics/" TargetMode="Externa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5469309" y="6597936"/>
            <a:ext cx="307104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800" i="1" dirty="0" err="1"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66974"/>
              </p:ext>
            </p:extLst>
          </p:nvPr>
        </p:nvGraphicFramePr>
        <p:xfrm>
          <a:off x="1399722" y="1923636"/>
          <a:ext cx="3263839" cy="179640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74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4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4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Brand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Quantity,</a:t>
                      </a:r>
                      <a:r>
                        <a:rPr lang="en-US" sz="1000" u="none" strike="noStrike" baseline="0" dirty="0">
                          <a:effectLst/>
                          <a:latin typeface="+mj-lt"/>
                        </a:rPr>
                        <a:t> thousand units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Share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YUTONG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HIGER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ZHONG TONG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KING LONG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TOP-4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98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Other Chinese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Total Chinese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100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011761"/>
              </p:ext>
            </p:extLst>
          </p:nvPr>
        </p:nvGraphicFramePr>
        <p:xfrm>
          <a:off x="5158768" y="1923636"/>
          <a:ext cx="3240000" cy="1802208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364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Model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Quantity,</a:t>
                      </a:r>
                      <a:r>
                        <a:rPr lang="en-US" sz="1000" u="none" strike="noStrike" baseline="0" dirty="0">
                          <a:effectLst/>
                          <a:latin typeface="+mj-lt"/>
                        </a:rPr>
                        <a:t> thousand units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+mj-lt"/>
                        </a:rPr>
                        <a:t>Share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YUTONG ZK6122H9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YUTONG ZK6938HB9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YUTONG ZK6128H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HIGER KLQ6119TQ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YUTONG ZK6890HGQ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TOP-5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60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Other Chinese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Total Chinese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100</a:t>
                      </a: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ru-RU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493796"/>
              </p:ext>
            </p:extLst>
          </p:nvPr>
        </p:nvGraphicFramePr>
        <p:xfrm>
          <a:off x="1423560" y="4208335"/>
          <a:ext cx="3240000" cy="2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862008"/>
              </p:ext>
            </p:extLst>
          </p:nvPr>
        </p:nvGraphicFramePr>
        <p:xfrm>
          <a:off x="5158768" y="4200789"/>
          <a:ext cx="3240000" cy="2370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23560" y="3896872"/>
            <a:ext cx="7036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Bus market by country of the brand origin</a:t>
            </a:r>
            <a:endParaRPr lang="ru-RU" sz="12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40457" y="4210472"/>
            <a:ext cx="16062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>
                <a:latin typeface="+mj-lt"/>
              </a:defRPr>
            </a:lvl1pPr>
          </a:lstStyle>
          <a:p>
            <a:r>
              <a:rPr lang="en-US" sz="1100" dirty="0"/>
              <a:t>January-November</a:t>
            </a:r>
            <a:r>
              <a:rPr lang="ru-RU" sz="1100" dirty="0"/>
              <a:t> 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20613" y="4210472"/>
            <a:ext cx="1765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>
                <a:latin typeface="+mj-lt"/>
              </a:defRPr>
            </a:lvl1pPr>
          </a:lstStyle>
          <a:p>
            <a:r>
              <a:rPr lang="en-US" sz="1100" dirty="0"/>
              <a:t>January-November</a:t>
            </a:r>
            <a:r>
              <a:rPr lang="ru-RU" sz="1100" dirty="0"/>
              <a:t> 2023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9722" y="1653319"/>
            <a:ext cx="317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TOP</a:t>
            </a:r>
            <a:r>
              <a:rPr lang="ru-RU" sz="1200" b="1" dirty="0">
                <a:latin typeface="+mj-lt"/>
              </a:rPr>
              <a:t>-4 </a:t>
            </a:r>
            <a:r>
              <a:rPr lang="en-US" sz="1200" b="1" dirty="0">
                <a:latin typeface="+mj-lt"/>
              </a:rPr>
              <a:t>Chinese bus brands</a:t>
            </a:r>
            <a:endParaRPr lang="ru-RU" sz="12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19968" y="1632751"/>
            <a:ext cx="317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TOP</a:t>
            </a:r>
            <a:r>
              <a:rPr lang="ru-RU" sz="1200" b="1" dirty="0">
                <a:latin typeface="+mj-lt"/>
              </a:rPr>
              <a:t>-5 </a:t>
            </a:r>
            <a:r>
              <a:rPr lang="en-US" sz="1200" b="1" dirty="0">
                <a:latin typeface="+mj-lt"/>
              </a:rPr>
              <a:t>Chinese bus models</a:t>
            </a:r>
            <a:endParaRPr lang="ru-RU" sz="1200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78633" y="715221"/>
            <a:ext cx="7682669" cy="89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+mj-lt"/>
              </a:rPr>
              <a:t>According to the marketing agency </a:t>
            </a:r>
            <a:r>
              <a:rPr lang="en-US" sz="1200" dirty="0" err="1">
                <a:latin typeface="+mj-lt"/>
              </a:rPr>
              <a:t>NAPI</a:t>
            </a:r>
            <a:r>
              <a:rPr lang="en-US" sz="1200" dirty="0">
                <a:latin typeface="+mj-lt"/>
              </a:rPr>
              <a:t>, over 11 months of 2023, </a:t>
            </a:r>
            <a:r>
              <a:rPr lang="en-US" sz="1200" dirty="0">
                <a:latin typeface="+mj-lt"/>
                <a:hlinkClick r:id="rId5"/>
              </a:rPr>
              <a:t>sales</a:t>
            </a:r>
            <a:r>
              <a:rPr lang="en-US" sz="1200" dirty="0">
                <a:latin typeface="+mj-lt"/>
              </a:rPr>
              <a:t> of new Chinese buses grew by 141.7%, while the entire market was up by 31.6%. The share of Chinese buses reached 21.5% this year. </a:t>
            </a:r>
            <a:r>
              <a:rPr lang="en-US" sz="1200" dirty="0" err="1">
                <a:latin typeface="+mj-lt"/>
              </a:rPr>
              <a:t>YUTONG</a:t>
            </a:r>
            <a:r>
              <a:rPr lang="en-US" sz="1200" dirty="0">
                <a:latin typeface="+mj-lt"/>
              </a:rPr>
              <a:t> became the leader in the Chinese bus market.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2255" y="285003"/>
            <a:ext cx="7166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rgbClr val="FF0000"/>
                </a:solidFill>
                <a:latin typeface="+mj-lt"/>
              </a:rPr>
              <a:t>Chinese bus</a:t>
            </a:r>
            <a:r>
              <a:rPr lang="ru-RU" sz="16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sales increased by 142%</a:t>
            </a:r>
            <a:endParaRPr lang="ru-RU" sz="16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232</Words>
  <Application>Microsoft Office PowerPoint</Application>
  <PresentationFormat>Экран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23</cp:revision>
  <cp:lastPrinted>2023-12-29T07:05:03Z</cp:lastPrinted>
  <dcterms:created xsi:type="dcterms:W3CDTF">2022-08-09T13:01:09Z</dcterms:created>
  <dcterms:modified xsi:type="dcterms:W3CDTF">2023-12-29T08:07:10Z</dcterms:modified>
</cp:coreProperties>
</file>