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F3CC"/>
    <a:srgbClr val="EBE600"/>
    <a:srgbClr val="FCE4E0"/>
    <a:srgbClr val="F18F7F"/>
    <a:srgbClr val="FFF9E7"/>
    <a:srgbClr val="E7FFFF"/>
    <a:srgbClr val="FFE7FF"/>
    <a:srgbClr val="D5D000"/>
    <a:srgbClr val="EF7A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 snapToGrid="0">
      <p:cViewPr>
        <p:scale>
          <a:sx n="100" d="100"/>
          <a:sy n="100" d="100"/>
        </p:scale>
        <p:origin x="1440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napinfo.ru/services/automotive-statistics/vehicle-manufacturing/" TargetMode="Externa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FD01AAB-8C00-4D01-957D-3E1503A86C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0181" y="2316112"/>
            <a:ext cx="7286625" cy="3895725"/>
          </a:xfrm>
          <a:prstGeom prst="rect">
            <a:avLst/>
          </a:prstGeom>
        </p:spPr>
      </p:pic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41271B69-AA02-4C44-AB0D-F9DA999B9A06}"/>
              </a:ext>
            </a:extLst>
          </p:cNvPr>
          <p:cNvSpPr txBox="1">
            <a:spLocks/>
          </p:cNvSpPr>
          <p:nvPr/>
        </p:nvSpPr>
        <p:spPr>
          <a:xfrm>
            <a:off x="8726809" y="1039885"/>
            <a:ext cx="293571" cy="14661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>
              <a:defRPr/>
            </a:pPr>
            <a:fld id="{22E1CF2F-19B6-4B01-91BB-CDBA096AD5BE}" type="slidenum">
              <a:rPr lang="en-US" sz="75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defTabSz="685800">
                <a:defRPr/>
              </a:pPr>
              <a:t>1</a:t>
            </a:fld>
            <a:endParaRPr lang="en-US" sz="75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Дуга 8">
            <a:extLst>
              <a:ext uri="{FF2B5EF4-FFF2-40B4-BE49-F238E27FC236}">
                <a16:creationId xmlns:a16="http://schemas.microsoft.com/office/drawing/2014/main" id="{CB0135B1-5800-1644-B1D0-3916A0603561}"/>
              </a:ext>
            </a:extLst>
          </p:cNvPr>
          <p:cNvSpPr/>
          <p:nvPr/>
        </p:nvSpPr>
        <p:spPr>
          <a:xfrm>
            <a:off x="923193" y="-877033"/>
            <a:ext cx="34289" cy="79131"/>
          </a:xfrm>
          <a:prstGeom prst="arc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ru-RU" sz="13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04510" y="4242054"/>
            <a:ext cx="230566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LCV production</a:t>
            </a:r>
            <a:r>
              <a:rPr lang="ru-RU" sz="105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, </a:t>
            </a:r>
            <a:r>
              <a:rPr lang="en-US" sz="105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thousand units</a:t>
            </a:r>
            <a:endParaRPr lang="ru-RU" sz="105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306807" y="4257204"/>
            <a:ext cx="341999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Bus production</a:t>
            </a:r>
            <a:r>
              <a:rPr lang="ru-RU" sz="105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, </a:t>
            </a:r>
            <a:r>
              <a:rPr lang="en-US" sz="105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thousand units</a:t>
            </a:r>
            <a:endParaRPr lang="ru-RU" sz="105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447342" y="2062196"/>
            <a:ext cx="341999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Car production</a:t>
            </a:r>
            <a:r>
              <a:rPr lang="ru-RU" sz="105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, </a:t>
            </a:r>
            <a:r>
              <a:rPr lang="en-US" sz="105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thousand units</a:t>
            </a:r>
            <a:endParaRPr lang="ru-RU" sz="105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06809" y="2062196"/>
            <a:ext cx="341999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Truck production</a:t>
            </a:r>
            <a:r>
              <a:rPr lang="ru-RU" sz="105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, </a:t>
            </a:r>
            <a:r>
              <a:rPr lang="en-US" sz="105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thousand units</a:t>
            </a:r>
            <a:endParaRPr lang="ru-RU" sz="105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47342" y="754104"/>
            <a:ext cx="75730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dirty="0">
                <a:latin typeface="+mj-lt"/>
              </a:rPr>
              <a:t>According to the marketing agency </a:t>
            </a:r>
            <a:r>
              <a:rPr lang="en-US" sz="1200" dirty="0" err="1">
                <a:latin typeface="+mj-lt"/>
              </a:rPr>
              <a:t>NAPI</a:t>
            </a:r>
            <a:r>
              <a:rPr lang="en-US" sz="1200" dirty="0">
                <a:latin typeface="+mj-lt"/>
              </a:rPr>
              <a:t>, in 2023, the car production fell by 56.5% compared to the “</a:t>
            </a:r>
            <a:r>
              <a:rPr lang="en-US" sz="1200" dirty="0" err="1">
                <a:latin typeface="+mj-lt"/>
              </a:rPr>
              <a:t>Covid</a:t>
            </a:r>
            <a:r>
              <a:rPr lang="en-US" sz="1200" dirty="0">
                <a:latin typeface="+mj-lt"/>
              </a:rPr>
              <a:t>” 2020 year.</a:t>
            </a:r>
          </a:p>
          <a:p>
            <a:pPr algn="just">
              <a:lnSpc>
                <a:spcPct val="150000"/>
              </a:lnSpc>
            </a:pPr>
            <a:r>
              <a:rPr lang="en-US" sz="1200" dirty="0">
                <a:latin typeface="+mj-lt"/>
              </a:rPr>
              <a:t>Compared to 2022, the car production increased by 19.6%. The light commercial vehicle, truck and bus </a:t>
            </a:r>
            <a:r>
              <a:rPr lang="en-US" sz="1200" dirty="0">
                <a:latin typeface="+mj-lt"/>
                <a:hlinkClick r:id="rId3"/>
              </a:rPr>
              <a:t>production</a:t>
            </a:r>
            <a:r>
              <a:rPr lang="ru-RU" sz="1200" dirty="0">
                <a:latin typeface="+mj-lt"/>
              </a:rPr>
              <a:t> </a:t>
            </a:r>
            <a:r>
              <a:rPr lang="en-US" sz="1200" dirty="0">
                <a:latin typeface="+mj-lt"/>
              </a:rPr>
              <a:t>has exceeded the figures of the “</a:t>
            </a:r>
            <a:r>
              <a:rPr lang="en-US" sz="1200" dirty="0" err="1">
                <a:latin typeface="+mj-lt"/>
              </a:rPr>
              <a:t>Covid</a:t>
            </a:r>
            <a:r>
              <a:rPr lang="en-US" sz="1200" dirty="0">
                <a:latin typeface="+mj-lt"/>
              </a:rPr>
              <a:t>” year and 2022. Bus production leads in terms of growth rates</a:t>
            </a:r>
            <a:r>
              <a:rPr lang="ru-RU" sz="1200" dirty="0">
                <a:latin typeface="+mj-lt"/>
              </a:rPr>
              <a:t>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887702" y="320750"/>
            <a:ext cx="71326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>
                <a:solidFill>
                  <a:srgbClr val="FF0000"/>
                </a:solidFill>
                <a:latin typeface="+mj-lt"/>
              </a:rPr>
              <a:t>Car production fell compared to the </a:t>
            </a:r>
            <a:r>
              <a:rPr lang="en-US" sz="1600" b="1" dirty="0" err="1">
                <a:solidFill>
                  <a:srgbClr val="FF0000"/>
                </a:solidFill>
                <a:latin typeface="+mj-lt"/>
              </a:rPr>
              <a:t>Covid</a:t>
            </a:r>
            <a:r>
              <a:rPr lang="en-US" sz="1600" b="1" dirty="0">
                <a:solidFill>
                  <a:srgbClr val="FF0000"/>
                </a:solidFill>
                <a:latin typeface="+mj-lt"/>
              </a:rPr>
              <a:t> year</a:t>
            </a:r>
            <a:endParaRPr lang="ru-RU" sz="16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713409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124</TotalTime>
  <Words>97</Words>
  <Application>Microsoft Office PowerPoint</Application>
  <PresentationFormat>Экран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31</cp:revision>
  <cp:lastPrinted>2023-10-30T07:53:57Z</cp:lastPrinted>
  <dcterms:created xsi:type="dcterms:W3CDTF">2022-08-09T13:01:09Z</dcterms:created>
  <dcterms:modified xsi:type="dcterms:W3CDTF">2024-01-30T08:50:20Z</dcterms:modified>
</cp:coreProperties>
</file>